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2"/>
  </p:notesMasterIdLst>
  <p:handoutMasterIdLst>
    <p:handoutMasterId r:id="rId13"/>
  </p:handoutMasterIdLst>
  <p:sldIdLst>
    <p:sldId id="256" r:id="rId2"/>
    <p:sldId id="257" r:id="rId3"/>
    <p:sldId id="259" r:id="rId4"/>
    <p:sldId id="260" r:id="rId5"/>
    <p:sldId id="261" r:id="rId6"/>
    <p:sldId id="262" r:id="rId7"/>
    <p:sldId id="263" r:id="rId8"/>
    <p:sldId id="340" r:id="rId9"/>
    <p:sldId id="341" r:id="rId10"/>
    <p:sldId id="342" r:id="rId11"/>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2ACBDDA-B4EF-F9E5-E647-2759BD1CEA53}"/>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64CA4FFF-BA44-5BD6-56A0-C59EC02E2D68}"/>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3/31/2024 am</a:t>
            </a:r>
          </a:p>
        </p:txBody>
      </p:sp>
      <p:sp>
        <p:nvSpPr>
          <p:cNvPr id="4" name="Footer Placeholder 3">
            <a:extLst>
              <a:ext uri="{FF2B5EF4-FFF2-40B4-BE49-F238E27FC236}">
                <a16:creationId xmlns:a16="http://schemas.microsoft.com/office/drawing/2014/main" id="{144A5B45-7C36-D98B-7501-2F1D74DFAF42}"/>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FFDAFB7F-ACC4-3EC4-A0E9-E827429CEE99}"/>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1D524225-2485-4222-8078-C579C849EA1E}"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638057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3/31/2024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F6ED862D-D21C-4BE7-A6D1-677875572786}" type="slidenum">
              <a:rPr lang="en-US" smtClean="0"/>
              <a:t>‹#›</a:t>
            </a:fld>
            <a:endParaRPr lang="en-US"/>
          </a:p>
        </p:txBody>
      </p:sp>
    </p:spTree>
    <p:extLst>
      <p:ext uri="{BB962C8B-B14F-4D97-AF65-F5344CB8AC3E}">
        <p14:creationId xmlns:p14="http://schemas.microsoft.com/office/powerpoint/2010/main" val="2003349177"/>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From: Jeremiah Cox, presented at 84th Street Church of Christ, 10/15/2023</a:t>
            </a:r>
          </a:p>
          <a:p>
            <a:endParaRPr lang="en-US" b="0" dirty="0"/>
          </a:p>
          <a:p>
            <a:r>
              <a:rPr lang="en-US" b="1" dirty="0"/>
              <a:t>I John 2:1-6</a:t>
            </a:r>
            <a:r>
              <a:rPr lang="en-US" dirty="0"/>
              <a:t> – “1 My little children, I am writing these things to you so that you may not sin. But if anyone does sin, we have an advocate with the Father, Jesus Christ the righteous. 2 He is the propitiation for our sins, and not for ours only but also for the sins of the whole world. 3 And by this we know that we have come to know him, if we keep his commandments. 4 Whoever says ‘I know him’ but does not keep his commandments is a liar, and the truth is not in him, 5 but whoever keeps his word, in him truly the love of God is perfected. By this we may be sure that we are in him: 6 whoever says he abides in him ought to walk in the same way in which he walked.”</a:t>
            </a:r>
          </a:p>
        </p:txBody>
      </p:sp>
      <p:sp>
        <p:nvSpPr>
          <p:cNvPr id="4" name="Date Placeholder 3"/>
          <p:cNvSpPr>
            <a:spLocks noGrp="1"/>
          </p:cNvSpPr>
          <p:nvPr>
            <p:ph type="dt" idx="1"/>
          </p:nvPr>
        </p:nvSpPr>
        <p:spPr/>
        <p:txBody>
          <a:bodyPr/>
          <a:lstStyle/>
          <a:p>
            <a:r>
              <a:rPr lang="en-US"/>
              <a:t>3/31/2024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F6ED862D-D21C-4BE7-A6D1-677875572786}" type="slidenum">
              <a:rPr lang="en-US" smtClean="0"/>
              <a:t>1</a:t>
            </a:fld>
            <a:endParaRPr lang="en-US"/>
          </a:p>
        </p:txBody>
      </p:sp>
    </p:spTree>
    <p:extLst>
      <p:ext uri="{BB962C8B-B14F-4D97-AF65-F5344CB8AC3E}">
        <p14:creationId xmlns:p14="http://schemas.microsoft.com/office/powerpoint/2010/main" val="27360280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2:38</a:t>
            </a:r>
            <a:r>
              <a:rPr lang="en-US" dirty="0"/>
              <a:t> – “And Peter said to them, "Repent and be baptized </a:t>
            </a:r>
            <a:r>
              <a:rPr lang="en-US" b="1" dirty="0"/>
              <a:t>every one of you</a:t>
            </a:r>
            <a:r>
              <a:rPr lang="en-US" dirty="0"/>
              <a:t> in the name of Jesus Christ for the forgiveness of your sins, and you will receive the gift of the Holy Spirit.”</a:t>
            </a:r>
          </a:p>
          <a:p>
            <a:endParaRPr lang="en-US" dirty="0"/>
          </a:p>
          <a:p>
            <a:pPr defTabSz="1321884">
              <a:defRPr/>
            </a:pPr>
            <a:r>
              <a:rPr lang="en-US" b="1" dirty="0"/>
              <a:t>I Corinthians 15:1-2</a:t>
            </a:r>
            <a:r>
              <a:rPr lang="en-US" dirty="0"/>
              <a:t> – “1 Now I would remind you, brothers, of the gospel I preached to you, which you received, in which you stand, 2 and by which you are being saved, </a:t>
            </a:r>
            <a:r>
              <a:rPr lang="en-US" b="1" dirty="0"/>
              <a:t>if you hold fast to the word</a:t>
            </a:r>
            <a:r>
              <a:rPr lang="en-US" dirty="0"/>
              <a:t> I preached to you – unless you believed in vain.”</a:t>
            </a:r>
          </a:p>
        </p:txBody>
      </p:sp>
      <p:sp>
        <p:nvSpPr>
          <p:cNvPr id="4" name="Slide Number Placeholder 3"/>
          <p:cNvSpPr>
            <a:spLocks noGrp="1"/>
          </p:cNvSpPr>
          <p:nvPr>
            <p:ph type="sldNum" sz="quarter" idx="5"/>
          </p:nvPr>
        </p:nvSpPr>
        <p:spPr/>
        <p:txBody>
          <a:bodyPr/>
          <a:lstStyle/>
          <a:p>
            <a:pPr defTabSz="1431033" fontAlgn="base">
              <a:spcBef>
                <a:spcPct val="0"/>
              </a:spcBef>
              <a:spcAft>
                <a:spcPct val="0"/>
              </a:spcAft>
              <a:defRPr/>
            </a:pPr>
            <a:fld id="{3AF42B02-11F3-4BD2-B2E3-53F42D06C240}" type="slidenum">
              <a:rPr lang="en-US" altLang="en-US" sz="2000">
                <a:solidFill>
                  <a:srgbClr val="000000"/>
                </a:solidFill>
                <a:latin typeface="Arial" panose="020B0604020202020204" pitchFamily="34" charset="0"/>
              </a:rPr>
              <a:pPr defTabSz="1431033" fontAlgn="base">
                <a:spcBef>
                  <a:spcPct val="0"/>
                </a:spcBef>
                <a:spcAft>
                  <a:spcPct val="0"/>
                </a:spcAft>
                <a:defRPr/>
              </a:pPr>
              <a:t>10</a:t>
            </a:fld>
            <a:endParaRPr lang="en-US" altLang="en-US" sz="20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8F7F3AB-5BD9-D0A3-0CE3-C9CEB5D50DD5}"/>
              </a:ext>
            </a:extLst>
          </p:cNvPr>
          <p:cNvSpPr>
            <a:spLocks noGrp="1"/>
          </p:cNvSpPr>
          <p:nvPr>
            <p:ph type="dt" idx="1"/>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2/25/2024 am</a:t>
            </a:r>
          </a:p>
        </p:txBody>
      </p:sp>
      <p:sp>
        <p:nvSpPr>
          <p:cNvPr id="6" name="Footer Placeholder 5">
            <a:extLst>
              <a:ext uri="{FF2B5EF4-FFF2-40B4-BE49-F238E27FC236}">
                <a16:creationId xmlns:a16="http://schemas.microsoft.com/office/drawing/2014/main" id="{A4D5B93B-4117-496C-590B-7F72E7268852}"/>
              </a:ext>
            </a:extLst>
          </p:cNvPr>
          <p:cNvSpPr>
            <a:spLocks noGrp="1"/>
          </p:cNvSpPr>
          <p:nvPr>
            <p:ph type="ftr" sz="quarter" idx="4"/>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4163791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John 2:1</a:t>
            </a:r>
            <a:r>
              <a:rPr lang="en-US" dirty="0"/>
              <a:t> – “My little children, I am writing these things to you </a:t>
            </a:r>
            <a:r>
              <a:rPr lang="en-US" b="1" dirty="0"/>
              <a:t>so that you may not sin</a:t>
            </a:r>
            <a:r>
              <a:rPr lang="en-US" dirty="0"/>
              <a:t>. But if anyone does sin, we have an advocate with the Father, Jesus Christ the righteous.</a:t>
            </a:r>
          </a:p>
          <a:p>
            <a:endParaRPr lang="en-US" dirty="0"/>
          </a:p>
          <a:p>
            <a:r>
              <a:rPr lang="en-US" b="1" dirty="0"/>
              <a:t>Romans 7:9</a:t>
            </a:r>
            <a:r>
              <a:rPr lang="en-US" dirty="0"/>
              <a:t> – “</a:t>
            </a:r>
            <a:r>
              <a:rPr lang="en-US" b="1" dirty="0"/>
              <a:t>I was once alive</a:t>
            </a:r>
            <a:r>
              <a:rPr lang="en-US" dirty="0"/>
              <a:t> apart from the law, but when the commandment came, </a:t>
            </a:r>
            <a:r>
              <a:rPr lang="en-US" b="1" dirty="0"/>
              <a:t>sin came alive</a:t>
            </a:r>
            <a:r>
              <a:rPr lang="en-US" dirty="0"/>
              <a:t> and I died.”</a:t>
            </a:r>
          </a:p>
          <a:p>
            <a:r>
              <a:rPr lang="en-US" b="1" dirty="0"/>
              <a:t>Ezekiel 18:20</a:t>
            </a:r>
            <a:r>
              <a:rPr lang="en-US" dirty="0"/>
              <a:t> – “</a:t>
            </a:r>
            <a:r>
              <a:rPr lang="en-US" b="1" dirty="0"/>
              <a:t>The soul who sins shall die</a:t>
            </a:r>
            <a:r>
              <a:rPr lang="en-US" dirty="0"/>
              <a:t>. The son shall not suffer for the iniquity of the father, nor the father suffer for the iniquity of the son. The righteousness of the righteous shall be upon himself, and the wickedness of the wicked shall be upon himself.”</a:t>
            </a:r>
          </a:p>
          <a:p>
            <a:r>
              <a:rPr lang="en-US" b="1" dirty="0"/>
              <a:t>I John 3:7-8</a:t>
            </a:r>
            <a:r>
              <a:rPr lang="en-US" dirty="0"/>
              <a:t> – “7 Little children, let no one deceive you. Whoever practices righteousness is righteous, as he is righteous. 8 </a:t>
            </a:r>
            <a:r>
              <a:rPr lang="en-US" b="1" dirty="0"/>
              <a:t>Whoever makes a practice of sinning is of the devil</a:t>
            </a:r>
            <a:r>
              <a:rPr lang="en-US" dirty="0"/>
              <a:t>, for the devil has been sinning from the beginning. The reason the Son of God appeared was to destroy the works of the devil.”</a:t>
            </a:r>
          </a:p>
          <a:p>
            <a:r>
              <a:rPr lang="en-US" b="1" dirty="0"/>
              <a:t>I Corinthians 10:13</a:t>
            </a:r>
            <a:r>
              <a:rPr lang="en-US" dirty="0"/>
              <a:t> – “No temptation has overtaken you that is not common to man. God is faithful, and </a:t>
            </a:r>
            <a:r>
              <a:rPr lang="en-US" b="1" dirty="0"/>
              <a:t>he will not let you be tempted beyond your ability</a:t>
            </a:r>
            <a:r>
              <a:rPr lang="en-US" dirty="0"/>
              <a:t>, but with the temptation he will also provide the way of escape, that you may be able to endure it.”</a:t>
            </a:r>
          </a:p>
          <a:p>
            <a:endParaRPr lang="en-US" dirty="0"/>
          </a:p>
          <a:p>
            <a:r>
              <a:rPr lang="en-US" b="1" dirty="0"/>
              <a:t>I John 3:4</a:t>
            </a:r>
            <a:r>
              <a:rPr lang="en-US" dirty="0"/>
              <a:t> – “Everyone who makes a practice of sinning also practices lawlessness; </a:t>
            </a:r>
            <a:r>
              <a:rPr lang="en-US" b="1" dirty="0"/>
              <a:t>sin is lawlessness</a:t>
            </a:r>
            <a:r>
              <a:rPr lang="en-US" dirty="0"/>
              <a:t>.”</a:t>
            </a:r>
          </a:p>
          <a:p>
            <a:r>
              <a:rPr lang="en-US" b="1" dirty="0"/>
              <a:t>Romans 7:7, 12</a:t>
            </a:r>
            <a:r>
              <a:rPr lang="en-US" dirty="0"/>
              <a:t> – “What then shall we say? That the law is sin? By no means! Yet </a:t>
            </a:r>
            <a:r>
              <a:rPr lang="en-US" b="1" dirty="0"/>
              <a:t>if it had not been for the law, I would not have known sin</a:t>
            </a:r>
            <a:r>
              <a:rPr lang="en-US" dirty="0"/>
              <a:t>. I would not have known what it is to covet if the law had not said, ‘You shall not covet’… 12 So the law is holy, and the commandment is holy and righteous and good.”</a:t>
            </a:r>
          </a:p>
          <a:p>
            <a:endParaRPr lang="en-US" dirty="0"/>
          </a:p>
          <a:p>
            <a:r>
              <a:rPr lang="en-US" b="1" dirty="0"/>
              <a:t>Isaiah 55:6-7</a:t>
            </a:r>
            <a:r>
              <a:rPr lang="en-US" dirty="0"/>
              <a:t> – “6 </a:t>
            </a:r>
            <a:r>
              <a:rPr lang="en-US" b="1" dirty="0"/>
              <a:t>Seek the Lord while he may be found</a:t>
            </a:r>
            <a:r>
              <a:rPr lang="en-US" dirty="0"/>
              <a:t>; call upon him while he is near; 7 let the wicked forsake his way, and the unrighteous man his thoughts; let him return to the Lord, that he may have compassion on him, and to our God, for he will abundantly pardon.”</a:t>
            </a:r>
          </a:p>
          <a:p>
            <a:endParaRPr lang="en-US" dirty="0"/>
          </a:p>
          <a:p>
            <a:r>
              <a:rPr lang="en-US" b="1" dirty="0"/>
              <a:t>Leviticus 4:13-14</a:t>
            </a:r>
            <a:r>
              <a:rPr lang="en-US" dirty="0"/>
              <a:t> – “13 If the whole congregation of Israel </a:t>
            </a:r>
            <a:r>
              <a:rPr lang="en-US" b="1" dirty="0"/>
              <a:t>sins unintentionally</a:t>
            </a:r>
            <a:r>
              <a:rPr lang="en-US" dirty="0"/>
              <a:t> and </a:t>
            </a:r>
            <a:r>
              <a:rPr lang="en-US" b="1" dirty="0"/>
              <a:t>the thing is hidden from the eyes of the assembly</a:t>
            </a:r>
            <a:r>
              <a:rPr lang="en-US" dirty="0"/>
              <a:t>, and they do any one of the things that by the Lord's commandments ought not to be done, and they realize their guilt, 14 when the sin which they have committed becomes known, the assembly shall offer a bull from the herd for a sin offering and bring it in front of the tent of meeting.”</a:t>
            </a:r>
          </a:p>
          <a:p>
            <a:r>
              <a:rPr lang="en-US" b="1" dirty="0"/>
              <a:t>Psalms 119:17-19</a:t>
            </a:r>
            <a:r>
              <a:rPr lang="en-US" dirty="0"/>
              <a:t> – “17 </a:t>
            </a:r>
            <a:r>
              <a:rPr lang="en-US" b="1" dirty="0"/>
              <a:t>Deal bountifully with your servant</a:t>
            </a:r>
            <a:r>
              <a:rPr lang="en-US" dirty="0"/>
              <a:t>, that I may live and keep your word. 18 Open my eyes, that I may behold wondrous things out of your law. 19 I am a sojourner on the earth; hide not your commandments from me!”</a:t>
            </a:r>
          </a:p>
          <a:p>
            <a:r>
              <a:rPr lang="en-US" b="1" dirty="0"/>
              <a:t>Psalms 139:23-24</a:t>
            </a:r>
            <a:r>
              <a:rPr lang="en-US" dirty="0"/>
              <a:t> – “23 Search me, O God, and know my heart! Try me and know my thoughts! 24 And see if there be any grievous way in me, and </a:t>
            </a:r>
            <a:r>
              <a:rPr lang="en-US" b="1" dirty="0"/>
              <a:t>lead me in the way everlasting</a:t>
            </a:r>
            <a:r>
              <a:rPr lang="en-US" dirty="0"/>
              <a:t>!”</a:t>
            </a:r>
          </a:p>
        </p:txBody>
      </p:sp>
      <p:sp>
        <p:nvSpPr>
          <p:cNvPr id="4" name="Date Placeholder 3"/>
          <p:cNvSpPr>
            <a:spLocks noGrp="1"/>
          </p:cNvSpPr>
          <p:nvPr>
            <p:ph type="dt" idx="1"/>
          </p:nvPr>
        </p:nvSpPr>
        <p:spPr/>
        <p:txBody>
          <a:bodyPr/>
          <a:lstStyle/>
          <a:p>
            <a:r>
              <a:rPr lang="en-US"/>
              <a:t>3/31/2024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F6ED862D-D21C-4BE7-A6D1-677875572786}" type="slidenum">
              <a:rPr lang="en-US" smtClean="0"/>
              <a:t>2</a:t>
            </a:fld>
            <a:endParaRPr lang="en-US"/>
          </a:p>
        </p:txBody>
      </p:sp>
    </p:spTree>
    <p:extLst>
      <p:ext uri="{BB962C8B-B14F-4D97-AF65-F5344CB8AC3E}">
        <p14:creationId xmlns:p14="http://schemas.microsoft.com/office/powerpoint/2010/main" val="2310392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8:20-23</a:t>
            </a:r>
            <a:r>
              <a:rPr lang="en-US" dirty="0"/>
              <a:t> – “20 But Peter said to him, ‘May your silver perish with you, because you thought you could obtain the gift of God with money! 21 You have neither part nor lot in this matter, for your heart is not right before God. 22 Repent, therefore, of </a:t>
            </a:r>
            <a:r>
              <a:rPr lang="en-US" b="1" dirty="0"/>
              <a:t>this wickedness of yours</a:t>
            </a:r>
            <a:r>
              <a:rPr lang="en-US" dirty="0"/>
              <a:t>, and pray to the Lord that, if possible, the intent of your heart may be forgiven you. 23 For I see that you are in the gall of bitterness and in the bond of iniquity.’”</a:t>
            </a:r>
          </a:p>
          <a:p>
            <a:endParaRPr lang="en-US" dirty="0"/>
          </a:p>
          <a:p>
            <a:r>
              <a:rPr lang="en-US" b="1" dirty="0"/>
              <a:t>Acts 5:31</a:t>
            </a:r>
            <a:r>
              <a:rPr lang="en-US" dirty="0"/>
              <a:t> – “God exalted him at his right hand as Leader (“Prince” – ASV) and Savior, </a:t>
            </a:r>
            <a:r>
              <a:rPr lang="en-US" b="1" dirty="0"/>
              <a:t>to give repentance</a:t>
            </a:r>
            <a:r>
              <a:rPr lang="en-US" dirty="0"/>
              <a:t> to Israel and </a:t>
            </a:r>
            <a:r>
              <a:rPr lang="en-US" b="1" dirty="0"/>
              <a:t>forgiveness of sins</a:t>
            </a:r>
            <a:r>
              <a:rPr lang="en-US" dirty="0"/>
              <a:t>.”</a:t>
            </a:r>
          </a:p>
          <a:p>
            <a:r>
              <a:rPr lang="en-US" b="1" dirty="0"/>
              <a:t>Acts 11:18</a:t>
            </a:r>
            <a:r>
              <a:rPr lang="en-US" dirty="0"/>
              <a:t> – “When they heard these things they fell silent. And they glorified God, saying, ‘Then to the Gentiles also </a:t>
            </a:r>
            <a:r>
              <a:rPr lang="en-US" b="1" dirty="0"/>
              <a:t>God has granted repentance</a:t>
            </a:r>
            <a:r>
              <a:rPr lang="en-US" dirty="0"/>
              <a:t> that leads to life.’“</a:t>
            </a:r>
          </a:p>
          <a:p>
            <a:r>
              <a:rPr lang="en-US" b="1" dirty="0"/>
              <a:t>Luke 24:46-47</a:t>
            </a:r>
            <a:r>
              <a:rPr lang="en-US" dirty="0"/>
              <a:t> – “46 and said to them, ‘Thus it is written, that the Christ should suffer and on the third day rise from the dead, 47 and that </a:t>
            </a:r>
            <a:r>
              <a:rPr lang="en-US" b="1" dirty="0"/>
              <a:t>repentance and forgiveness of sins</a:t>
            </a:r>
            <a:r>
              <a:rPr lang="en-US" dirty="0"/>
              <a:t> should be proclaimed in his name to all nations, beginning from Jerusalem.’”</a:t>
            </a:r>
          </a:p>
        </p:txBody>
      </p:sp>
      <p:sp>
        <p:nvSpPr>
          <p:cNvPr id="4" name="Date Placeholder 3"/>
          <p:cNvSpPr>
            <a:spLocks noGrp="1"/>
          </p:cNvSpPr>
          <p:nvPr>
            <p:ph type="dt" idx="1"/>
          </p:nvPr>
        </p:nvSpPr>
        <p:spPr/>
        <p:txBody>
          <a:bodyPr/>
          <a:lstStyle/>
          <a:p>
            <a:r>
              <a:rPr lang="en-US"/>
              <a:t>3/31/2024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F6ED862D-D21C-4BE7-A6D1-677875572786}" type="slidenum">
              <a:rPr lang="en-US" smtClean="0"/>
              <a:t>3</a:t>
            </a:fld>
            <a:endParaRPr lang="en-US"/>
          </a:p>
        </p:txBody>
      </p:sp>
    </p:spTree>
    <p:extLst>
      <p:ext uri="{BB962C8B-B14F-4D97-AF65-F5344CB8AC3E}">
        <p14:creationId xmlns:p14="http://schemas.microsoft.com/office/powerpoint/2010/main" val="140907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27:3-5</a:t>
            </a:r>
            <a:r>
              <a:rPr lang="en-US" dirty="0"/>
              <a:t> – “3 Then when Judas, his betrayer, saw that Jesus was condemned, he changed his mind and brought back the thirty pieces of silver to the chief priests and the elders, 4 saying, ‘I have sinned by betraying innocent blood.’ They said, ‘What is that to us? See to it yourself.’ 5 And throwing down the pieces of silver into the temple, he departed, and </a:t>
            </a:r>
            <a:r>
              <a:rPr lang="en-US" b="1" dirty="0"/>
              <a:t>he went and hanged himself</a:t>
            </a:r>
            <a:r>
              <a:rPr lang="en-US" dirty="0"/>
              <a:t>.”</a:t>
            </a:r>
          </a:p>
          <a:p>
            <a:endParaRPr lang="en-US" dirty="0"/>
          </a:p>
          <a:p>
            <a:r>
              <a:rPr lang="en-US" b="1" dirty="0"/>
              <a:t>II Corinthians 7:8-11</a:t>
            </a:r>
            <a:r>
              <a:rPr lang="en-US" dirty="0"/>
              <a:t> – “8 For even if I made you grieve with my letter, I do not regret it – though I did regret it, for I see that that letter grieved you, though only for a while. 9 As it is, I rejoice, not because you were grieved, but because </a:t>
            </a:r>
            <a:r>
              <a:rPr lang="en-US" b="1" dirty="0"/>
              <a:t>you were grieved into repenting</a:t>
            </a:r>
            <a:r>
              <a:rPr lang="en-US" dirty="0"/>
              <a:t>. For </a:t>
            </a:r>
            <a:r>
              <a:rPr lang="en-US" b="1" dirty="0"/>
              <a:t>you felt a godly grief</a:t>
            </a:r>
            <a:r>
              <a:rPr lang="en-US" dirty="0"/>
              <a:t>, so that you suffered no loss through us. 10 For </a:t>
            </a:r>
            <a:r>
              <a:rPr lang="en-US" b="1" dirty="0"/>
              <a:t>godly grief produces a repentance</a:t>
            </a:r>
            <a:r>
              <a:rPr lang="en-US" dirty="0"/>
              <a:t> that leads to salvation without regret, whereas </a:t>
            </a:r>
            <a:r>
              <a:rPr lang="en-US" b="1" dirty="0"/>
              <a:t>worldly grief produces death</a:t>
            </a:r>
            <a:r>
              <a:rPr lang="en-US" dirty="0"/>
              <a:t>. 11 For see what earnestness this godly grief has produced in you, but also what eagerness to clear yourselves, what indignation, what fear, what longing, what zeal, what punishment! At every point you have proved yourselves innocent in the matter.”</a:t>
            </a:r>
          </a:p>
          <a:p>
            <a:r>
              <a:rPr lang="en-US" b="1" dirty="0"/>
              <a:t>Luke 3:8-14</a:t>
            </a:r>
            <a:r>
              <a:rPr lang="en-US" dirty="0"/>
              <a:t> – “8 </a:t>
            </a:r>
            <a:r>
              <a:rPr lang="en-US" b="1" dirty="0"/>
              <a:t>Bear fruits in keeping with repentance</a:t>
            </a:r>
            <a:r>
              <a:rPr lang="en-US" dirty="0"/>
              <a:t>. And do not begin to say to yourselves, 'We have Abraham as our father.' For I tell you, God is able from these stones to raise up children for Abraham. 9 Even now the axe is laid to the root of the trees. Every tree therefore that does not bear good fruit is cut down and thrown into the fire. 10 And the crowds asked him, ‘What then shall we do?’ 11 And he answered them, ‘Whoever has two tunics is to share with him who has none, and whoever has food is to do likewise.’ 12 Tax collectors also came to be baptized and said to him, ‘Teacher, what shall we do?’ 13 And he said to them, ‘Collect no more than you are authorized to do.’ 14 Soldiers also asked him, ‘And we, what shall we do?’ And he said to them, ‘Do not extort money from anyone by threats or by false accusation, and be content with your wages.’"</a:t>
            </a:r>
          </a:p>
        </p:txBody>
      </p:sp>
      <p:sp>
        <p:nvSpPr>
          <p:cNvPr id="4" name="Date Placeholder 3"/>
          <p:cNvSpPr>
            <a:spLocks noGrp="1"/>
          </p:cNvSpPr>
          <p:nvPr>
            <p:ph type="dt" idx="1"/>
          </p:nvPr>
        </p:nvSpPr>
        <p:spPr/>
        <p:txBody>
          <a:bodyPr/>
          <a:lstStyle/>
          <a:p>
            <a:r>
              <a:rPr lang="en-US"/>
              <a:t>3/31/2024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F6ED862D-D21C-4BE7-A6D1-677875572786}" type="slidenum">
              <a:rPr lang="en-US" smtClean="0"/>
              <a:t>4</a:t>
            </a:fld>
            <a:endParaRPr lang="en-US"/>
          </a:p>
        </p:txBody>
      </p:sp>
    </p:spTree>
    <p:extLst>
      <p:ext uri="{BB962C8B-B14F-4D97-AF65-F5344CB8AC3E}">
        <p14:creationId xmlns:p14="http://schemas.microsoft.com/office/powerpoint/2010/main" val="24011073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John 1:9</a:t>
            </a:r>
            <a:r>
              <a:rPr lang="en-US" dirty="0"/>
              <a:t> – “If we </a:t>
            </a:r>
            <a:r>
              <a:rPr lang="en-US" b="1" dirty="0"/>
              <a:t>confess our sins</a:t>
            </a:r>
            <a:r>
              <a:rPr lang="en-US" dirty="0"/>
              <a:t>, he is faithful and just to </a:t>
            </a:r>
            <a:r>
              <a:rPr lang="en-US" b="1" dirty="0"/>
              <a:t>forgive us our sins</a:t>
            </a:r>
            <a:r>
              <a:rPr lang="en-US" dirty="0"/>
              <a:t> and to cleanse us from all unrighteousness.”</a:t>
            </a:r>
          </a:p>
        </p:txBody>
      </p:sp>
      <p:sp>
        <p:nvSpPr>
          <p:cNvPr id="4" name="Date Placeholder 3"/>
          <p:cNvSpPr>
            <a:spLocks noGrp="1"/>
          </p:cNvSpPr>
          <p:nvPr>
            <p:ph type="dt" idx="1"/>
          </p:nvPr>
        </p:nvSpPr>
        <p:spPr/>
        <p:txBody>
          <a:bodyPr/>
          <a:lstStyle/>
          <a:p>
            <a:r>
              <a:rPr lang="en-US"/>
              <a:t>3/31/2024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F6ED862D-D21C-4BE7-A6D1-677875572786}" type="slidenum">
              <a:rPr lang="en-US" smtClean="0"/>
              <a:t>5</a:t>
            </a:fld>
            <a:endParaRPr lang="en-US"/>
          </a:p>
        </p:txBody>
      </p:sp>
    </p:spTree>
    <p:extLst>
      <p:ext uri="{BB962C8B-B14F-4D97-AF65-F5344CB8AC3E}">
        <p14:creationId xmlns:p14="http://schemas.microsoft.com/office/powerpoint/2010/main" val="23715963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John 1:9</a:t>
            </a:r>
            <a:r>
              <a:rPr lang="en-US" dirty="0"/>
              <a:t> – “If we </a:t>
            </a:r>
            <a:r>
              <a:rPr lang="en-US" b="1" dirty="0"/>
              <a:t>confess our sins</a:t>
            </a:r>
            <a:r>
              <a:rPr lang="en-US" dirty="0"/>
              <a:t>, he is faithful and just to </a:t>
            </a:r>
            <a:r>
              <a:rPr lang="en-US" b="1" dirty="0"/>
              <a:t>forgive us our sins</a:t>
            </a:r>
            <a:r>
              <a:rPr lang="en-US" dirty="0"/>
              <a:t> and to cleanse us from all unrighteousness.”</a:t>
            </a:r>
          </a:p>
          <a:p>
            <a:endParaRPr lang="en-US" dirty="0"/>
          </a:p>
          <a:p>
            <a:r>
              <a:rPr lang="en-US" b="1" dirty="0"/>
              <a:t>Acts 19:18-19</a:t>
            </a:r>
            <a:r>
              <a:rPr lang="en-US" dirty="0"/>
              <a:t> – “18 Also many of those who were now believers came, </a:t>
            </a:r>
            <a:r>
              <a:rPr lang="en-US" b="1" dirty="0"/>
              <a:t>confessing and divulging their practices</a:t>
            </a:r>
            <a:r>
              <a:rPr lang="en-US" b="0" dirty="0"/>
              <a:t> (“deeds” – ASV)</a:t>
            </a:r>
            <a:r>
              <a:rPr lang="en-US" dirty="0"/>
              <a:t>. 19 And a number of those who had practiced magic arts brought their books together and burned them in the sight of all. And they counted the value of them and found it came to fifty thousand pieces of silver.”</a:t>
            </a:r>
          </a:p>
          <a:p>
            <a:endParaRPr lang="en-US" dirty="0"/>
          </a:p>
          <a:p>
            <a:r>
              <a:rPr lang="en-US" b="1" dirty="0"/>
              <a:t>Psalms 32:3-5</a:t>
            </a:r>
            <a:r>
              <a:rPr lang="en-US" dirty="0"/>
              <a:t> – “3 For </a:t>
            </a:r>
            <a:r>
              <a:rPr lang="en-US" b="1" dirty="0"/>
              <a:t>when I kept silent, my bones wasted away</a:t>
            </a:r>
            <a:r>
              <a:rPr lang="en-US" dirty="0"/>
              <a:t> through my groaning all day long. 4 For day and night your hand was heavy upon me; my strength was dried up as by the heat of summer. </a:t>
            </a:r>
            <a:r>
              <a:rPr lang="en-US" i="1" dirty="0"/>
              <a:t>Selah</a:t>
            </a:r>
            <a:r>
              <a:rPr lang="en-US" i="0" dirty="0"/>
              <a:t> </a:t>
            </a:r>
            <a:r>
              <a:rPr lang="en-US" dirty="0"/>
              <a:t>5 </a:t>
            </a:r>
            <a:r>
              <a:rPr lang="en-US" b="1" dirty="0"/>
              <a:t>I acknowledged my sin to you</a:t>
            </a:r>
            <a:r>
              <a:rPr lang="en-US" dirty="0"/>
              <a:t>, and I did not cover my iniquity; I said, ‘</a:t>
            </a:r>
            <a:r>
              <a:rPr lang="en-US" b="1" dirty="0"/>
              <a:t>I will confess my transgressions to the Lord</a:t>
            </a:r>
            <a:r>
              <a:rPr lang="en-US" dirty="0"/>
              <a:t>,’ and you forgave the iniquity of my sin.”</a:t>
            </a:r>
          </a:p>
          <a:p>
            <a:r>
              <a:rPr lang="en-US" b="1" dirty="0"/>
              <a:t>Proverbs 28:13</a:t>
            </a:r>
            <a:r>
              <a:rPr lang="en-US" dirty="0"/>
              <a:t> – “Whoever </a:t>
            </a:r>
            <a:r>
              <a:rPr lang="en-US" b="1" dirty="0"/>
              <a:t>conceals his transgressions</a:t>
            </a:r>
            <a:r>
              <a:rPr lang="en-US" dirty="0"/>
              <a:t> will not prosper, but he who confesses and forsakes them will obtain mercy.”</a:t>
            </a:r>
          </a:p>
        </p:txBody>
      </p:sp>
      <p:sp>
        <p:nvSpPr>
          <p:cNvPr id="4" name="Date Placeholder 3"/>
          <p:cNvSpPr>
            <a:spLocks noGrp="1"/>
          </p:cNvSpPr>
          <p:nvPr>
            <p:ph type="dt" idx="1"/>
          </p:nvPr>
        </p:nvSpPr>
        <p:spPr/>
        <p:txBody>
          <a:bodyPr/>
          <a:lstStyle/>
          <a:p>
            <a:r>
              <a:rPr lang="en-US"/>
              <a:t>3/31/2024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F6ED862D-D21C-4BE7-A6D1-677875572786}" type="slidenum">
              <a:rPr lang="en-US" smtClean="0"/>
              <a:t>6</a:t>
            </a:fld>
            <a:endParaRPr lang="en-US"/>
          </a:p>
        </p:txBody>
      </p:sp>
    </p:spTree>
    <p:extLst>
      <p:ext uri="{BB962C8B-B14F-4D97-AF65-F5344CB8AC3E}">
        <p14:creationId xmlns:p14="http://schemas.microsoft.com/office/powerpoint/2010/main" val="13836821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8:22-24</a:t>
            </a:r>
            <a:r>
              <a:rPr lang="en-US" dirty="0"/>
              <a:t> – “22 Repent, therefore, of this wickedness of yours, and </a:t>
            </a:r>
            <a:r>
              <a:rPr lang="en-US" b="1" dirty="0"/>
              <a:t>pray to the Lord</a:t>
            </a:r>
            <a:r>
              <a:rPr lang="en-US" dirty="0"/>
              <a:t> that, if possible, the intent of your heart may be forgiven you. 23 For I see that you are in the gall of bitterness and in the bond of iniquity. 24 And Simon answered, ‘Pray for me to the Lord, that nothing of what you have said may come upon me.’“</a:t>
            </a:r>
          </a:p>
          <a:p>
            <a:r>
              <a:rPr lang="en-US" dirty="0"/>
              <a:t>   </a:t>
            </a:r>
            <a:r>
              <a:rPr lang="en-US" b="1" dirty="0"/>
              <a:t>NOTE</a:t>
            </a:r>
            <a:r>
              <a:rPr lang="en-US" b="0" dirty="0"/>
              <a:t>: Compare verses 14 and 25 – “14 Now when the apostles at Jerusalem heard that Samaria had received </a:t>
            </a:r>
            <a:r>
              <a:rPr lang="en-US" b="1" dirty="0"/>
              <a:t>the word of God</a:t>
            </a:r>
            <a:r>
              <a:rPr lang="en-US" b="0" dirty="0"/>
              <a:t>, they sent to them Peter and John … 25 Now when they had testified and spoken </a:t>
            </a:r>
            <a:r>
              <a:rPr lang="en-US" b="1" dirty="0"/>
              <a:t>the word of the Lord</a:t>
            </a:r>
            <a:r>
              <a:rPr lang="en-US" b="0" dirty="0"/>
              <a:t>, they returned to Jerusalem, preaching the gospel to many villages of the Samaritans.”</a:t>
            </a:r>
          </a:p>
          <a:p>
            <a:r>
              <a:rPr lang="en-US" b="1" dirty="0"/>
              <a:t>Mark 2:5-7</a:t>
            </a:r>
            <a:r>
              <a:rPr lang="en-US" dirty="0"/>
              <a:t> – “5 And when Jesus saw their faith, he said to the paralytic, ‘My son, your sins are forgiven.’ 6 Now some of the scribes were sitting there, questioning in their hearts, 7 ‘Why does this man speak like that? He is blaspheming! </a:t>
            </a:r>
            <a:r>
              <a:rPr lang="en-US" b="1" dirty="0"/>
              <a:t>Who can forgive sins but God alone</a:t>
            </a:r>
            <a:r>
              <a:rPr lang="en-US" dirty="0"/>
              <a:t>?’“</a:t>
            </a:r>
          </a:p>
          <a:p>
            <a:r>
              <a:rPr lang="en-US" dirty="0"/>
              <a:t>   </a:t>
            </a:r>
            <a:r>
              <a:rPr lang="en-US" b="1" dirty="0"/>
              <a:t>NOTE</a:t>
            </a:r>
            <a:r>
              <a:rPr lang="en-US" b="0" dirty="0"/>
              <a:t>: Compare with verses 10-12 – “10 But that you may know that the Son of Man has </a:t>
            </a:r>
            <a:r>
              <a:rPr lang="en-US" b="1" dirty="0"/>
              <a:t>authority on earth to forgive sins</a:t>
            </a:r>
            <a:r>
              <a:rPr lang="en-US" b="0" dirty="0"/>
              <a:t> – he said to the paralytic – 11 I say to you, rise, pick up your bed, and go home. 12 And he rose and immediately picked up his bed and went out before them all, so that they were all amazed and </a:t>
            </a:r>
            <a:r>
              <a:rPr lang="en-US" b="1" dirty="0"/>
              <a:t>glorified God</a:t>
            </a:r>
            <a:r>
              <a:rPr lang="en-US" b="0" dirty="0"/>
              <a:t>, saying, ‘We never saw anything like this!’“</a:t>
            </a:r>
          </a:p>
          <a:p>
            <a:r>
              <a:rPr lang="en-US" b="1" dirty="0"/>
              <a:t>Matthew 7:7-11</a:t>
            </a:r>
            <a:r>
              <a:rPr lang="en-US" dirty="0"/>
              <a:t> – 7 "Ask, and it will be given to you; seek, and you will find; knock, and it will be opened to you. 8 For everyone who asks receives, and the one who seeks finds, and to the one who knocks it will be opened. 9 Or which one of you, if his son asks him for bread, will give him a stone? 10 Or if he asks for a fish, will give him a serpent? 11 If you then, who are evil, know how to give good gifts to your children, how much more will </a:t>
            </a:r>
            <a:r>
              <a:rPr lang="en-US" b="1" dirty="0"/>
              <a:t>your Father who is in heaven</a:t>
            </a:r>
            <a:r>
              <a:rPr lang="en-US" dirty="0"/>
              <a:t> give good things to those who ask him!”</a:t>
            </a:r>
          </a:p>
          <a:p>
            <a:r>
              <a:rPr lang="en-US" b="1" dirty="0"/>
              <a:t>I John 5:14-16</a:t>
            </a:r>
            <a:r>
              <a:rPr lang="en-US" dirty="0"/>
              <a:t> – “14 And this is the confidence that we have toward him, that if we ask anything </a:t>
            </a:r>
            <a:r>
              <a:rPr lang="en-US" b="1" dirty="0"/>
              <a:t>according to his will</a:t>
            </a:r>
            <a:r>
              <a:rPr lang="en-US" dirty="0"/>
              <a:t> he hears us. 15 And if we know that he hears us in whatever we ask, we know that we have the requests that we have asked of him. 16 If anyone sees his brother committing a sin not leading to death, </a:t>
            </a:r>
            <a:r>
              <a:rPr lang="en-US" b="1" dirty="0"/>
              <a:t>he shall ask, and God will give him life </a:t>
            </a:r>
            <a:r>
              <a:rPr lang="en-US" dirty="0"/>
              <a:t>– to those who commit sins that do not lead to death.”</a:t>
            </a:r>
          </a:p>
          <a:p>
            <a:endParaRPr lang="en-US" dirty="0"/>
          </a:p>
          <a:p>
            <a:r>
              <a:rPr lang="en-US" b="1" dirty="0"/>
              <a:t>Acts 8:24</a:t>
            </a:r>
            <a:r>
              <a:rPr lang="en-US" dirty="0"/>
              <a:t> – “And Simon answered, ‘</a:t>
            </a:r>
            <a:r>
              <a:rPr lang="en-US" b="1" dirty="0"/>
              <a:t>Pray for me</a:t>
            </a:r>
            <a:r>
              <a:rPr lang="en-US" dirty="0"/>
              <a:t> to the Lord, that nothing of what you have said may come upon me.’“</a:t>
            </a:r>
          </a:p>
          <a:p>
            <a:r>
              <a:rPr lang="en-US" b="1" dirty="0"/>
              <a:t>James 5:16</a:t>
            </a:r>
            <a:r>
              <a:rPr lang="en-US" dirty="0"/>
              <a:t> – “Therefore, confess your sins to one another and </a:t>
            </a:r>
            <a:r>
              <a:rPr lang="en-US" b="1" dirty="0"/>
              <a:t>pray for one another</a:t>
            </a:r>
            <a:r>
              <a:rPr lang="en-US" dirty="0"/>
              <a:t>, that you may be healed. The prayer of a righteous person has great power as it is working.”</a:t>
            </a:r>
          </a:p>
          <a:p>
            <a:r>
              <a:rPr lang="en-US" b="1" dirty="0"/>
              <a:t>I John 5:14-16</a:t>
            </a:r>
            <a:r>
              <a:rPr lang="en-US" dirty="0"/>
              <a:t> – “14 And this is the confidence that we have toward him, that if we ask anything </a:t>
            </a:r>
            <a:r>
              <a:rPr lang="en-US" b="1" dirty="0"/>
              <a:t>according to his will</a:t>
            </a:r>
            <a:r>
              <a:rPr lang="en-US" dirty="0"/>
              <a:t> he hears us. 15 And if we know that he hears us in whatever we ask, we know that we have the requests that we have asked of him. 16 If anyone sees his brother committing a sin not leading to death, </a:t>
            </a:r>
            <a:r>
              <a:rPr lang="en-US" b="1" dirty="0"/>
              <a:t>he shall ask, and God will give him life </a:t>
            </a:r>
            <a:r>
              <a:rPr lang="en-US" dirty="0"/>
              <a:t>– to those who commit sins that do not lead to death.”</a:t>
            </a:r>
          </a:p>
        </p:txBody>
      </p:sp>
      <p:sp>
        <p:nvSpPr>
          <p:cNvPr id="4" name="Date Placeholder 3"/>
          <p:cNvSpPr>
            <a:spLocks noGrp="1"/>
          </p:cNvSpPr>
          <p:nvPr>
            <p:ph type="dt" idx="1"/>
          </p:nvPr>
        </p:nvSpPr>
        <p:spPr/>
        <p:txBody>
          <a:bodyPr/>
          <a:lstStyle/>
          <a:p>
            <a:r>
              <a:rPr lang="en-US"/>
              <a:t>3/31/2024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F6ED862D-D21C-4BE7-A6D1-677875572786}" type="slidenum">
              <a:rPr lang="en-US" smtClean="0"/>
              <a:t>7</a:t>
            </a:fld>
            <a:endParaRPr lang="en-US"/>
          </a:p>
        </p:txBody>
      </p:sp>
    </p:spTree>
    <p:extLst>
      <p:ext uri="{BB962C8B-B14F-4D97-AF65-F5344CB8AC3E}">
        <p14:creationId xmlns:p14="http://schemas.microsoft.com/office/powerpoint/2010/main" val="15090324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a:t>
            </a:r>
            <a:r>
              <a:rPr lang="en-US" b="0" dirty="0"/>
              <a:t>, which is able to save your souls.”</a:t>
            </a:r>
          </a:p>
          <a:p>
            <a:endParaRPr lang="en-US" b="0" dirty="0"/>
          </a:p>
          <a:p>
            <a:r>
              <a:rPr lang="en-US" b="1" dirty="0"/>
              <a:t>Romans 10:11</a:t>
            </a:r>
            <a:r>
              <a:rPr lang="en-US" dirty="0"/>
              <a:t> – “For the Scripture says, ‘</a:t>
            </a:r>
            <a:r>
              <a:rPr lang="en-US" b="1" dirty="0"/>
              <a:t>Everyone who believes in him will not be put to shame</a:t>
            </a:r>
            <a:r>
              <a:rPr lang="en-US" dirty="0"/>
              <a:t>.’”</a:t>
            </a:r>
          </a:p>
        </p:txBody>
      </p:sp>
      <p:sp>
        <p:nvSpPr>
          <p:cNvPr id="4" name="Slide Number Placeholder 3"/>
          <p:cNvSpPr>
            <a:spLocks noGrp="1"/>
          </p:cNvSpPr>
          <p:nvPr>
            <p:ph type="sldNum" sz="quarter" idx="5"/>
          </p:nvPr>
        </p:nvSpPr>
        <p:spPr/>
        <p:txBody>
          <a:bodyPr/>
          <a:lstStyle/>
          <a:p>
            <a:pPr defTabSz="1431033" fontAlgn="base">
              <a:spcBef>
                <a:spcPct val="0"/>
              </a:spcBef>
              <a:spcAft>
                <a:spcPct val="0"/>
              </a:spcAft>
              <a:defRPr/>
            </a:pPr>
            <a:fld id="{3AF42B02-11F3-4BD2-B2E3-53F42D06C240}" type="slidenum">
              <a:rPr lang="en-US" altLang="en-US" sz="2000">
                <a:solidFill>
                  <a:srgbClr val="000000"/>
                </a:solidFill>
                <a:latin typeface="Arial" panose="020B0604020202020204" pitchFamily="34" charset="0"/>
              </a:rPr>
              <a:pPr defTabSz="1431033" fontAlgn="base">
                <a:spcBef>
                  <a:spcPct val="0"/>
                </a:spcBef>
                <a:spcAft>
                  <a:spcPct val="0"/>
                </a:spcAft>
                <a:defRPr/>
              </a:pPr>
              <a:t>8</a:t>
            </a:fld>
            <a:endParaRPr lang="en-US" altLang="en-US" sz="20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2/25/2024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“Repent therefore, and turn again, </a:t>
            </a:r>
            <a:r>
              <a:rPr lang="en-US" b="1" dirty="0"/>
              <a:t>that your sins may be blotted out</a:t>
            </a:r>
            <a:r>
              <a:rPr lang="en-US" dirty="0"/>
              <a:t>”</a:t>
            </a:r>
          </a:p>
          <a:p>
            <a:endParaRPr lang="en-US" b="1" dirty="0"/>
          </a:p>
          <a:p>
            <a:r>
              <a:rPr lang="en-US" b="1" dirty="0"/>
              <a:t>Romans 10:10</a:t>
            </a:r>
            <a:r>
              <a:rPr lang="en-US" dirty="0"/>
              <a:t> – “For with the heart one believes and is justified, and </a:t>
            </a:r>
            <a:r>
              <a:rPr lang="en-US" b="1" dirty="0"/>
              <a:t>with the mouth one confesses</a:t>
            </a:r>
            <a:r>
              <a:rPr lang="en-US" dirty="0"/>
              <a:t> and is saved.”</a:t>
            </a:r>
          </a:p>
        </p:txBody>
      </p:sp>
      <p:sp>
        <p:nvSpPr>
          <p:cNvPr id="4" name="Slide Number Placeholder 3"/>
          <p:cNvSpPr>
            <a:spLocks noGrp="1"/>
          </p:cNvSpPr>
          <p:nvPr>
            <p:ph type="sldNum" sz="quarter" idx="5"/>
          </p:nvPr>
        </p:nvSpPr>
        <p:spPr/>
        <p:txBody>
          <a:bodyPr/>
          <a:lstStyle/>
          <a:p>
            <a:pPr defTabSz="1431033" fontAlgn="base">
              <a:spcBef>
                <a:spcPct val="0"/>
              </a:spcBef>
              <a:spcAft>
                <a:spcPct val="0"/>
              </a:spcAft>
              <a:defRPr/>
            </a:pPr>
            <a:fld id="{3AF42B02-11F3-4BD2-B2E3-53F42D06C240}" type="slidenum">
              <a:rPr lang="en-US" altLang="en-US" sz="2000">
                <a:solidFill>
                  <a:srgbClr val="000000"/>
                </a:solidFill>
                <a:latin typeface="Arial" panose="020B0604020202020204" pitchFamily="34" charset="0"/>
              </a:rPr>
              <a:pPr defTabSz="1431033" fontAlgn="base">
                <a:spcBef>
                  <a:spcPct val="0"/>
                </a:spcBef>
                <a:spcAft>
                  <a:spcPct val="0"/>
                </a:spcAft>
                <a:defRPr/>
              </a:pPr>
              <a:t>9</a:t>
            </a:fld>
            <a:endParaRPr lang="en-US" altLang="en-US" sz="20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DF30FF1B-8FE9-6927-438C-DFBECD80BA0F}"/>
              </a:ext>
            </a:extLst>
          </p:cNvPr>
          <p:cNvSpPr>
            <a:spLocks noGrp="1"/>
          </p:cNvSpPr>
          <p:nvPr>
            <p:ph type="dt" idx="1"/>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2/25/2024 am</a:t>
            </a:r>
          </a:p>
        </p:txBody>
      </p:sp>
      <p:sp>
        <p:nvSpPr>
          <p:cNvPr id="6" name="Footer Placeholder 5">
            <a:extLst>
              <a:ext uri="{FF2B5EF4-FFF2-40B4-BE49-F238E27FC236}">
                <a16:creationId xmlns:a16="http://schemas.microsoft.com/office/drawing/2014/main" id="{7CA4DBCE-2CE4-6CD6-D2A0-254BEA4BD8E1}"/>
              </a:ext>
            </a:extLst>
          </p:cNvPr>
          <p:cNvSpPr>
            <a:spLocks noGrp="1"/>
          </p:cNvSpPr>
          <p:nvPr>
            <p:ph type="ftr" sz="quarter" idx="4"/>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8004863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0905C710-A28B-3842-AF13-7ADB1DB7F7D5}" type="datetimeFigureOut">
              <a:rPr lang="en-US" smtClean="0"/>
              <a:t>4/18/2024</a:t>
            </a:fld>
            <a:endParaRPr lang="en-US"/>
          </a:p>
        </p:txBody>
      </p:sp>
      <p:sp>
        <p:nvSpPr>
          <p:cNvPr id="5" name="Footer Placeholder 4"/>
          <p:cNvSpPr>
            <a:spLocks noGrp="1"/>
          </p:cNvSpPr>
          <p:nvPr>
            <p:ph type="ftr" sz="quarter" idx="11"/>
          </p:nvPr>
        </p:nvSpPr>
        <p:spPr>
          <a:xfrm>
            <a:off x="533401" y="5936189"/>
            <a:ext cx="4021666" cy="365125"/>
          </a:xfrm>
        </p:spPr>
        <p:txBody>
          <a:bodyPr/>
          <a:lstStyle/>
          <a:p>
            <a:endParaRPr lang="en-US"/>
          </a:p>
        </p:txBody>
      </p:sp>
      <p:sp>
        <p:nvSpPr>
          <p:cNvPr id="6" name="Slide Number Placeholder 5"/>
          <p:cNvSpPr>
            <a:spLocks noGrp="1"/>
          </p:cNvSpPr>
          <p:nvPr>
            <p:ph type="sldNum" sz="quarter" idx="12"/>
          </p:nvPr>
        </p:nvSpPr>
        <p:spPr>
          <a:xfrm>
            <a:off x="7010399" y="2750337"/>
            <a:ext cx="1370293" cy="1356442"/>
          </a:xfrm>
        </p:spPr>
        <p:txBody>
          <a:bodyPr/>
          <a:lstStyle/>
          <a:p>
            <a:fld id="{1CCF9905-3593-3E4C-87DE-46DFD13AD8C4}" type="slidenum">
              <a:rPr lang="en-US" smtClean="0"/>
              <a:t>‹#›</a:t>
            </a:fld>
            <a:endParaRPr lang="en-US"/>
          </a:p>
        </p:txBody>
      </p:sp>
    </p:spTree>
    <p:extLst>
      <p:ext uri="{BB962C8B-B14F-4D97-AF65-F5344CB8AC3E}">
        <p14:creationId xmlns:p14="http://schemas.microsoft.com/office/powerpoint/2010/main" val="1081098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905C710-A28B-3842-AF13-7ADB1DB7F7D5}" type="datetimeFigureOut">
              <a:rPr lang="en-US" smtClean="0"/>
              <a:t>4/18/2024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310"/>
            <a:ext cx="1149836" cy="1090789"/>
          </a:xfrm>
        </p:spPr>
        <p:txBody>
          <a:bodyPr/>
          <a:lstStyle/>
          <a:p>
            <a:fld id="{1CCF9905-3593-3E4C-87DE-46DFD13AD8C4}" type="slidenum">
              <a:rPr lang="en-US" smtClean="0"/>
              <a:t>‹#›</a:t>
            </a:fld>
            <a:endParaRPr lang="en-US"/>
          </a:p>
        </p:txBody>
      </p:sp>
    </p:spTree>
    <p:extLst>
      <p:ext uri="{BB962C8B-B14F-4D97-AF65-F5344CB8AC3E}">
        <p14:creationId xmlns:p14="http://schemas.microsoft.com/office/powerpoint/2010/main" val="803737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905C710-A28B-3842-AF13-7ADB1DB7F7D5}" type="datetimeFigureOut">
              <a:rPr lang="en-US" smtClean="0"/>
              <a:t>4/18/2024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616"/>
            <a:ext cx="1149836" cy="1090789"/>
          </a:xfrm>
        </p:spPr>
        <p:txBody>
          <a:bodyPr/>
          <a:lstStyle/>
          <a:p>
            <a:fld id="{1CCF9905-3593-3E4C-87DE-46DFD13AD8C4}" type="slidenum">
              <a:rPr lang="en-US" smtClean="0"/>
              <a:t>‹#›</a:t>
            </a:fld>
            <a:endParaRPr lang="en-US"/>
          </a:p>
        </p:txBody>
      </p:sp>
    </p:spTree>
    <p:extLst>
      <p:ext uri="{BB962C8B-B14F-4D97-AF65-F5344CB8AC3E}">
        <p14:creationId xmlns:p14="http://schemas.microsoft.com/office/powerpoint/2010/main" val="10439342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905C710-A28B-3842-AF13-7ADB1DB7F7D5}" type="datetimeFigureOut">
              <a:rPr lang="en-US" smtClean="0"/>
              <a:t>4/18/2024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1CCF9905-3593-3E4C-87DE-46DFD13AD8C4}" type="slidenum">
              <a:rPr lang="en-US" smtClean="0"/>
              <a:t>‹#›</a:t>
            </a:fld>
            <a:endParaRPr lang="en-US"/>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839820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905C710-A28B-3842-AF13-7ADB1DB7F7D5}" type="datetimeFigureOut">
              <a:rPr lang="en-US" smtClean="0"/>
              <a:t>4/18/2024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1CCF9905-3593-3E4C-87DE-46DFD13AD8C4}" type="slidenum">
              <a:rPr lang="en-US" smtClean="0"/>
              <a:t>‹#›</a:t>
            </a:fld>
            <a:endParaRPr lang="en-US"/>
          </a:p>
        </p:txBody>
      </p:sp>
    </p:spTree>
    <p:extLst>
      <p:ext uri="{BB962C8B-B14F-4D97-AF65-F5344CB8AC3E}">
        <p14:creationId xmlns:p14="http://schemas.microsoft.com/office/powerpoint/2010/main" val="1154191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905C710-A28B-3842-AF13-7ADB1DB7F7D5}" type="datetimeFigureOut">
              <a:rPr lang="en-US" smtClean="0"/>
              <a:t>4/18/2024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CF9905-3593-3E4C-87DE-46DFD13AD8C4}" type="slidenum">
              <a:rPr lang="en-US" smtClean="0"/>
              <a:t>‹#›</a:t>
            </a:fld>
            <a:endParaRPr lang="en-US"/>
          </a:p>
        </p:txBody>
      </p:sp>
    </p:spTree>
    <p:extLst>
      <p:ext uri="{BB962C8B-B14F-4D97-AF65-F5344CB8AC3E}">
        <p14:creationId xmlns:p14="http://schemas.microsoft.com/office/powerpoint/2010/main" val="38063779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905C710-A28B-3842-AF13-7ADB1DB7F7D5}" type="datetimeFigureOut">
              <a:rPr lang="en-US" smtClean="0"/>
              <a:t>4/18/2024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CF9905-3593-3E4C-87DE-46DFD13AD8C4}" type="slidenum">
              <a:rPr lang="en-US" smtClean="0"/>
              <a:t>‹#›</a:t>
            </a:fld>
            <a:endParaRPr lang="en-US"/>
          </a:p>
        </p:txBody>
      </p:sp>
    </p:spTree>
    <p:extLst>
      <p:ext uri="{BB962C8B-B14F-4D97-AF65-F5344CB8AC3E}">
        <p14:creationId xmlns:p14="http://schemas.microsoft.com/office/powerpoint/2010/main" val="28085415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05C710-A28B-3842-AF13-7ADB1DB7F7D5}" type="datetimeFigureOut">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F9905-3593-3E4C-87DE-46DFD13AD8C4}" type="slidenum">
              <a:rPr lang="en-US" smtClean="0"/>
              <a:t>‹#›</a:t>
            </a:fld>
            <a:endParaRPr lang="en-US"/>
          </a:p>
        </p:txBody>
      </p:sp>
    </p:spTree>
    <p:extLst>
      <p:ext uri="{BB962C8B-B14F-4D97-AF65-F5344CB8AC3E}">
        <p14:creationId xmlns:p14="http://schemas.microsoft.com/office/powerpoint/2010/main" val="19401506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0905C710-A28B-3842-AF13-7ADB1DB7F7D5}" type="datetimeFigureOut">
              <a:rPr lang="en-US" smtClean="0"/>
              <a:t>4/18/2024</a:t>
            </a:fld>
            <a:endParaRPr lang="en-US"/>
          </a:p>
        </p:txBody>
      </p:sp>
      <p:sp>
        <p:nvSpPr>
          <p:cNvPr id="5" name="Footer Placeholder 4"/>
          <p:cNvSpPr>
            <a:spLocks noGrp="1"/>
          </p:cNvSpPr>
          <p:nvPr>
            <p:ph type="ftr" sz="quarter" idx="11"/>
          </p:nvPr>
        </p:nvSpPr>
        <p:spPr>
          <a:xfrm>
            <a:off x="510241" y="5936189"/>
            <a:ext cx="4518959" cy="365125"/>
          </a:xfrm>
        </p:spPr>
        <p:txBody>
          <a:bodyPr/>
          <a:lstStyle/>
          <a:p>
            <a:endParaRPr lang="en-US"/>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1CCF9905-3593-3E4C-87DE-46DFD13AD8C4}" type="slidenum">
              <a:rPr lang="en-US" smtClean="0"/>
              <a:t>‹#›</a:t>
            </a:fld>
            <a:endParaRPr lang="en-US"/>
          </a:p>
        </p:txBody>
      </p:sp>
    </p:spTree>
    <p:extLst>
      <p:ext uri="{BB962C8B-B14F-4D97-AF65-F5344CB8AC3E}">
        <p14:creationId xmlns:p14="http://schemas.microsoft.com/office/powerpoint/2010/main" val="2506682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05C710-A28B-3842-AF13-7ADB1DB7F7D5}" type="datetimeFigureOut">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F9905-3593-3E4C-87DE-46DFD13AD8C4}" type="slidenum">
              <a:rPr lang="en-US" smtClean="0"/>
              <a:t>‹#›</a:t>
            </a:fld>
            <a:endParaRPr lang="en-US"/>
          </a:p>
        </p:txBody>
      </p:sp>
    </p:spTree>
    <p:extLst>
      <p:ext uri="{BB962C8B-B14F-4D97-AF65-F5344CB8AC3E}">
        <p14:creationId xmlns:p14="http://schemas.microsoft.com/office/powerpoint/2010/main" val="3640015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65810" y="5936188"/>
            <a:ext cx="2057400" cy="365125"/>
          </a:xfrm>
        </p:spPr>
        <p:txBody>
          <a:bodyPr/>
          <a:lstStyle/>
          <a:p>
            <a:fld id="{0905C710-A28B-3842-AF13-7ADB1DB7F7D5}" type="datetimeFigureOut">
              <a:rPr lang="en-US" smtClean="0"/>
              <a:t>4/18/2024</a:t>
            </a:fld>
            <a:endParaRPr lang="en-US"/>
          </a:p>
        </p:txBody>
      </p:sp>
      <p:sp>
        <p:nvSpPr>
          <p:cNvPr id="5" name="Footer Placeholder 4"/>
          <p:cNvSpPr>
            <a:spLocks noGrp="1"/>
          </p:cNvSpPr>
          <p:nvPr>
            <p:ph type="ftr" sz="quarter" idx="11"/>
          </p:nvPr>
        </p:nvSpPr>
        <p:spPr>
          <a:xfrm>
            <a:off x="533400" y="5936189"/>
            <a:ext cx="4834673" cy="365125"/>
          </a:xfrm>
        </p:spPr>
        <p:txBody>
          <a:bodyPr/>
          <a:lstStyle/>
          <a:p>
            <a:endParaRPr lang="en-US"/>
          </a:p>
        </p:txBody>
      </p:sp>
      <p:sp>
        <p:nvSpPr>
          <p:cNvPr id="6" name="Slide Number Placeholder 5"/>
          <p:cNvSpPr>
            <a:spLocks noGrp="1"/>
          </p:cNvSpPr>
          <p:nvPr>
            <p:ph type="sldNum" sz="quarter" idx="12"/>
          </p:nvPr>
        </p:nvSpPr>
        <p:spPr>
          <a:xfrm>
            <a:off x="7856438" y="2869896"/>
            <a:ext cx="1149836" cy="1090789"/>
          </a:xfrm>
        </p:spPr>
        <p:txBody>
          <a:bodyPr/>
          <a:lstStyle/>
          <a:p>
            <a:fld id="{1CCF9905-3593-3E4C-87DE-46DFD13AD8C4}" type="slidenum">
              <a:rPr lang="en-US" smtClean="0"/>
              <a:t>‹#›</a:t>
            </a:fld>
            <a:endParaRPr lang="en-US"/>
          </a:p>
        </p:txBody>
      </p:sp>
    </p:spTree>
    <p:extLst>
      <p:ext uri="{BB962C8B-B14F-4D97-AF65-F5344CB8AC3E}">
        <p14:creationId xmlns:p14="http://schemas.microsoft.com/office/powerpoint/2010/main" val="1741356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05C710-A28B-3842-AF13-7ADB1DB7F7D5}" type="datetimeFigureOut">
              <a:rPr lang="en-US" smtClean="0"/>
              <a:t>4/18/2024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F9905-3593-3E4C-87DE-46DFD13AD8C4}" type="slidenum">
              <a:rPr lang="en-US" smtClean="0"/>
              <a:t>‹#›</a:t>
            </a:fld>
            <a:endParaRPr lang="en-US"/>
          </a:p>
        </p:txBody>
      </p:sp>
    </p:spTree>
    <p:extLst>
      <p:ext uri="{BB962C8B-B14F-4D97-AF65-F5344CB8AC3E}">
        <p14:creationId xmlns:p14="http://schemas.microsoft.com/office/powerpoint/2010/main" val="29063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05C710-A28B-3842-AF13-7ADB1DB7F7D5}" type="datetimeFigureOut">
              <a:rPr lang="en-US" smtClean="0"/>
              <a:t>4/18/2024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CF9905-3593-3E4C-87DE-46DFD13AD8C4}" type="slidenum">
              <a:rPr lang="en-US" smtClean="0"/>
              <a:t>‹#›</a:t>
            </a:fld>
            <a:endParaRPr lang="en-US"/>
          </a:p>
        </p:txBody>
      </p:sp>
    </p:spTree>
    <p:extLst>
      <p:ext uri="{BB962C8B-B14F-4D97-AF65-F5344CB8AC3E}">
        <p14:creationId xmlns:p14="http://schemas.microsoft.com/office/powerpoint/2010/main" val="3606340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05C710-A28B-3842-AF13-7ADB1DB7F7D5}" type="datetimeFigureOut">
              <a:rPr lang="en-US" smtClean="0"/>
              <a:t>4/18/2024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CF9905-3593-3E4C-87DE-46DFD13AD8C4}" type="slidenum">
              <a:rPr lang="en-US" smtClean="0"/>
              <a:t>‹#›</a:t>
            </a:fld>
            <a:endParaRPr lang="en-US"/>
          </a:p>
        </p:txBody>
      </p:sp>
    </p:spTree>
    <p:extLst>
      <p:ext uri="{BB962C8B-B14F-4D97-AF65-F5344CB8AC3E}">
        <p14:creationId xmlns:p14="http://schemas.microsoft.com/office/powerpoint/2010/main" val="325559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0905C710-A28B-3842-AF13-7ADB1DB7F7D5}" type="datetimeFigureOut">
              <a:rPr lang="en-US" smtClean="0"/>
              <a:t>4/18/2024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CF9905-3593-3E4C-87DE-46DFD13AD8C4}" type="slidenum">
              <a:rPr lang="en-US" smtClean="0"/>
              <a:t>‹#›</a:t>
            </a:fld>
            <a:endParaRPr lang="en-US"/>
          </a:p>
        </p:txBody>
      </p:sp>
    </p:spTree>
    <p:extLst>
      <p:ext uri="{BB962C8B-B14F-4D97-AF65-F5344CB8AC3E}">
        <p14:creationId xmlns:p14="http://schemas.microsoft.com/office/powerpoint/2010/main" val="4103260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905C710-A28B-3842-AF13-7ADB1DB7F7D5}" type="datetimeFigureOut">
              <a:rPr lang="en-US" smtClean="0"/>
              <a:t>4/18/2024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F9905-3593-3E4C-87DE-46DFD13AD8C4}" type="slidenum">
              <a:rPr lang="en-US" smtClean="0"/>
              <a:t>‹#›</a:t>
            </a:fld>
            <a:endParaRPr lang="en-US"/>
          </a:p>
        </p:txBody>
      </p:sp>
    </p:spTree>
    <p:extLst>
      <p:ext uri="{BB962C8B-B14F-4D97-AF65-F5344CB8AC3E}">
        <p14:creationId xmlns:p14="http://schemas.microsoft.com/office/powerpoint/2010/main" val="1546317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905C710-A28B-3842-AF13-7ADB1DB7F7D5}" type="datetimeFigureOut">
              <a:rPr lang="en-US" smtClean="0"/>
              <a:t>4/18/2024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F9905-3593-3E4C-87DE-46DFD13AD8C4}" type="slidenum">
              <a:rPr lang="en-US" smtClean="0"/>
              <a:t>‹#›</a:t>
            </a:fld>
            <a:endParaRPr lang="en-US"/>
          </a:p>
        </p:txBody>
      </p:sp>
    </p:spTree>
    <p:extLst>
      <p:ext uri="{BB962C8B-B14F-4D97-AF65-F5344CB8AC3E}">
        <p14:creationId xmlns:p14="http://schemas.microsoft.com/office/powerpoint/2010/main" val="3156966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 xmlns:a14="http://schemas.microsoft.com/office/drawing/2010/main">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905C710-A28B-3842-AF13-7ADB1DB7F7D5}" type="datetimeFigureOut">
              <a:rPr lang="en-US" smtClean="0"/>
              <a:t>4/18/2024</a:t>
            </a:fld>
            <a:endParaRPr lang="en-US"/>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1CCF9905-3593-3E4C-87DE-46DFD13AD8C4}" type="slidenum">
              <a:rPr lang="en-US" smtClean="0"/>
              <a:t>‹#›</a:t>
            </a:fld>
            <a:endParaRPr lang="en-US"/>
          </a:p>
        </p:txBody>
      </p:sp>
    </p:spTree>
    <p:extLst>
      <p:ext uri="{BB962C8B-B14F-4D97-AF65-F5344CB8AC3E}">
        <p14:creationId xmlns:p14="http://schemas.microsoft.com/office/powerpoint/2010/main" val="169504093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10E50C9-5E5F-4762-452E-469DC9AB86E4}"/>
              </a:ext>
            </a:extLst>
          </p:cNvPr>
          <p:cNvSpPr txBox="1"/>
          <p:nvPr/>
        </p:nvSpPr>
        <p:spPr>
          <a:xfrm>
            <a:off x="273377" y="2422693"/>
            <a:ext cx="4487159" cy="1938992"/>
          </a:xfrm>
          <a:prstGeom prst="rect">
            <a:avLst/>
          </a:prstGeom>
          <a:noFill/>
        </p:spPr>
        <p:txBody>
          <a:bodyPr wrap="square" rtlCol="0">
            <a:spAutoFit/>
          </a:bodyPr>
          <a:lstStyle/>
          <a:p>
            <a:r>
              <a:rPr lang="en-US" sz="5800" dirty="0"/>
              <a:t>What Do I Do With My Sin?</a:t>
            </a:r>
          </a:p>
        </p:txBody>
      </p:sp>
      <p:sp>
        <p:nvSpPr>
          <p:cNvPr id="4" name="TextBox 3">
            <a:extLst>
              <a:ext uri="{FF2B5EF4-FFF2-40B4-BE49-F238E27FC236}">
                <a16:creationId xmlns:a16="http://schemas.microsoft.com/office/drawing/2014/main" id="{4EEFF7F7-0652-B9BF-29B7-4E401552D2CE}"/>
              </a:ext>
            </a:extLst>
          </p:cNvPr>
          <p:cNvSpPr txBox="1"/>
          <p:nvPr/>
        </p:nvSpPr>
        <p:spPr>
          <a:xfrm>
            <a:off x="6975835" y="2894030"/>
            <a:ext cx="1970202" cy="461665"/>
          </a:xfrm>
          <a:prstGeom prst="rect">
            <a:avLst/>
          </a:prstGeom>
          <a:noFill/>
        </p:spPr>
        <p:txBody>
          <a:bodyPr wrap="square" rtlCol="0">
            <a:spAutoFit/>
          </a:bodyPr>
          <a:lstStyle/>
          <a:p>
            <a:r>
              <a:rPr lang="en-US" sz="2400" b="1" dirty="0"/>
              <a:t>I John 2:1-6</a:t>
            </a:r>
          </a:p>
        </p:txBody>
      </p:sp>
    </p:spTree>
    <p:extLst>
      <p:ext uri="{BB962C8B-B14F-4D97-AF65-F5344CB8AC3E}">
        <p14:creationId xmlns:p14="http://schemas.microsoft.com/office/powerpoint/2010/main" val="200580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08599" y="2057400"/>
            <a:ext cx="8928960" cy="4708981"/>
          </a:xfrm>
        </p:spPr>
        <p:txBody>
          <a:bodyPr wrap="square">
            <a:spAutoFit/>
          </a:bodyPr>
          <a:lstStyle/>
          <a:p>
            <a:pPr algn="l">
              <a:lnSpc>
                <a:spcPct val="100000"/>
              </a:lnSpc>
              <a:spcBef>
                <a:spcPts val="0"/>
              </a:spcBef>
              <a:buClr>
                <a:schemeClr val="tx1"/>
              </a:buClr>
            </a:pPr>
            <a:r>
              <a:rPr lang="en-US" sz="3000" dirty="0">
                <a:solidFill>
                  <a:schemeClr val="tx1"/>
                </a:solidFill>
                <a:cs typeface="Arial" panose="020B0604020202020204" pitchFamily="34" charset="0"/>
              </a:rPr>
              <a:t> </a:t>
            </a:r>
            <a:r>
              <a:rPr lang="en-US" sz="3000" b="1" u="sng" dirty="0">
                <a:solidFill>
                  <a:schemeClr val="bg1"/>
                </a:solidFill>
                <a:cs typeface="Arial" panose="020B0604020202020204" pitchFamily="34" charset="0"/>
              </a:rPr>
              <a:t>Be immersed in water (baptized)</a:t>
            </a:r>
          </a:p>
          <a:p>
            <a:pPr lvl="1" algn="l">
              <a:lnSpc>
                <a:spcPct val="100000"/>
              </a:lnSpc>
              <a:spcBef>
                <a:spcPts val="0"/>
              </a:spcBef>
              <a:buClr>
                <a:schemeClr val="tx1"/>
              </a:buClr>
            </a:pPr>
            <a:r>
              <a:rPr lang="en-US" sz="3000" dirty="0">
                <a:solidFill>
                  <a:schemeClr val="tx1"/>
                </a:solidFill>
                <a:cs typeface="Arial" panose="020B0604020202020204" pitchFamily="34" charset="0"/>
              </a:rPr>
              <a:t> Acts 2:38 – “And Peter said to them, ‘Repent and </a:t>
            </a:r>
            <a:r>
              <a:rPr lang="en-US" sz="3000" b="1" dirty="0">
                <a:solidFill>
                  <a:schemeClr val="tx1"/>
                </a:solidFill>
                <a:cs typeface="Arial" panose="020B0604020202020204" pitchFamily="34" charset="0"/>
              </a:rPr>
              <a:t>be baptized every one of you</a:t>
            </a:r>
            <a:r>
              <a:rPr lang="en-US" sz="3000" dirty="0">
                <a:solidFill>
                  <a:schemeClr val="tx1"/>
                </a:solidFill>
                <a:cs typeface="Arial" panose="020B0604020202020204" pitchFamily="34" charset="0"/>
              </a:rPr>
              <a:t> in the name of Jesus Christ for the forgiveness of your sins, and you will receive the gift of the Holy Spirit.’”</a:t>
            </a:r>
          </a:p>
          <a:p>
            <a:pPr algn="l">
              <a:lnSpc>
                <a:spcPct val="100000"/>
              </a:lnSpc>
              <a:spcBef>
                <a:spcPts val="0"/>
              </a:spcBef>
              <a:buClr>
                <a:schemeClr val="tx1"/>
              </a:buClr>
            </a:pPr>
            <a:r>
              <a:rPr lang="en-US" sz="3000" dirty="0">
                <a:solidFill>
                  <a:schemeClr val="tx1"/>
                </a:solidFill>
                <a:cs typeface="Arial" panose="020B0604020202020204" pitchFamily="34" charset="0"/>
              </a:rPr>
              <a:t> </a:t>
            </a:r>
            <a:r>
              <a:rPr lang="en-US" sz="3000" b="1" u="sng" dirty="0">
                <a:solidFill>
                  <a:schemeClr val="bg1"/>
                </a:solidFill>
                <a:cs typeface="Arial" panose="020B0604020202020204" pitchFamily="34" charset="0"/>
              </a:rPr>
              <a:t>Remain faithful</a:t>
            </a:r>
          </a:p>
          <a:p>
            <a:pPr lvl="1">
              <a:lnSpc>
                <a:spcPct val="100000"/>
              </a:lnSpc>
              <a:spcBef>
                <a:spcPts val="0"/>
              </a:spcBef>
              <a:buClr>
                <a:schemeClr val="tx1"/>
              </a:buClr>
            </a:pPr>
            <a:r>
              <a:rPr lang="en-US" sz="3000" dirty="0">
                <a:solidFill>
                  <a:schemeClr val="tx1"/>
                </a:solidFill>
                <a:cs typeface="Arial" panose="020B0604020202020204" pitchFamily="34" charset="0"/>
              </a:rPr>
              <a:t>I Corinthians 15:1-2 – “… </a:t>
            </a:r>
            <a:r>
              <a:rPr lang="en-US" sz="3000" dirty="0">
                <a:cs typeface="Arial" panose="020B0604020202020204" pitchFamily="34" charset="0"/>
              </a:rPr>
              <a:t>by which you are being saved, </a:t>
            </a:r>
            <a:r>
              <a:rPr lang="en-US" sz="3000" b="1" dirty="0">
                <a:cs typeface="Arial" panose="020B0604020202020204" pitchFamily="34" charset="0"/>
              </a:rPr>
              <a:t>if you hold fast</a:t>
            </a:r>
            <a:r>
              <a:rPr lang="en-US" sz="3000" dirty="0">
                <a:cs typeface="Arial" panose="020B0604020202020204" pitchFamily="34" charset="0"/>
              </a:rPr>
              <a:t> to the word I preached to you – unless you believed in vain.</a:t>
            </a:r>
            <a:r>
              <a:rPr lang="en-US" sz="3000" dirty="0">
                <a:solidFill>
                  <a:schemeClr val="tx1"/>
                </a:solidFill>
                <a:cs typeface="Arial" panose="020B0604020202020204" pitchFamily="34" charset="0"/>
              </a:rPr>
              <a:t>”</a:t>
            </a:r>
          </a:p>
        </p:txBody>
      </p:sp>
      <p:sp>
        <p:nvSpPr>
          <p:cNvPr id="2" name="Rectangle 2">
            <a:extLst>
              <a:ext uri="{FF2B5EF4-FFF2-40B4-BE49-F238E27FC236}">
                <a16:creationId xmlns:a16="http://schemas.microsoft.com/office/drawing/2014/main" id="{44C46675-B248-617C-1013-315AAE9C6CAD}"/>
              </a:ext>
            </a:extLst>
          </p:cNvPr>
          <p:cNvSpPr txBox="1">
            <a:spLocks noChangeArrowheads="1"/>
          </p:cNvSpPr>
          <p:nvPr/>
        </p:nvSpPr>
        <p:spPr bwMode="auto">
          <a:xfrm>
            <a:off x="274320" y="481971"/>
            <a:ext cx="4683269" cy="1569652"/>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285750" marR="0" lvl="0" indent="-285750" algn="l" defTabSz="913653" rtl="0" eaLnBrk="0" fontAlgn="base" latinLnBrk="0" hangingPunct="0">
              <a:lnSpc>
                <a:spcPct val="100000"/>
              </a:lnSpc>
              <a:spcBef>
                <a:spcPct val="0"/>
              </a:spcBef>
              <a:spcAft>
                <a:spcPct val="0"/>
              </a:spcAft>
              <a:buClrTx/>
              <a:buSzTx/>
              <a:buFontTx/>
              <a:buNone/>
              <a:tabLst/>
              <a:defRPr/>
            </a:pPr>
            <a:r>
              <a:rPr kumimoji="0" lang="en-US" altLang="en-US" sz="4800" i="0" u="none" strike="noStrike" kern="0" cap="none" spc="0" normalizeH="0" baseline="0" noProof="0" dirty="0">
                <a:ln>
                  <a:noFill/>
                </a:ln>
                <a:solidFill>
                  <a:prstClr val="white"/>
                </a:solidFill>
                <a:effectLst/>
                <a:uLnTx/>
                <a:uFillTx/>
                <a:latin typeface="+mn-lt"/>
                <a:cs typeface="Arial" panose="020B0604020202020204" pitchFamily="34" charset="0"/>
              </a:rPr>
              <a:t>“What Must I Do To Be Saved?”</a:t>
            </a:r>
          </a:p>
        </p:txBody>
      </p:sp>
      <p:sp>
        <p:nvSpPr>
          <p:cNvPr id="4" name="TextBox 3">
            <a:extLst>
              <a:ext uri="{FF2B5EF4-FFF2-40B4-BE49-F238E27FC236}">
                <a16:creationId xmlns:a16="http://schemas.microsoft.com/office/drawing/2014/main" id="{A13E21F2-0E59-D154-246B-F38AEA7DC5BF}"/>
              </a:ext>
            </a:extLst>
          </p:cNvPr>
          <p:cNvSpPr txBox="1"/>
          <p:nvPr/>
        </p:nvSpPr>
        <p:spPr>
          <a:xfrm>
            <a:off x="7744858" y="837283"/>
            <a:ext cx="1353758" cy="369332"/>
          </a:xfrm>
          <a:prstGeom prst="rect">
            <a:avLst/>
          </a:prstGeom>
          <a:noFill/>
        </p:spPr>
        <p:txBody>
          <a:bodyPr wrap="square" rtlCol="0">
            <a:spAutoFit/>
          </a:bodyPr>
          <a:lstStyle/>
          <a:p>
            <a:r>
              <a:rPr lang="en-US" b="1" dirty="0"/>
              <a:t>Acts 16:30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10106D-5304-7AA3-0BC5-B281CB390FB5}"/>
              </a:ext>
            </a:extLst>
          </p:cNvPr>
          <p:cNvSpPr>
            <a:spLocks noGrp="1"/>
          </p:cNvSpPr>
          <p:nvPr>
            <p:ph idx="1"/>
          </p:nvPr>
        </p:nvSpPr>
        <p:spPr>
          <a:xfrm>
            <a:off x="269310" y="2060362"/>
            <a:ext cx="8605381" cy="4827988"/>
          </a:xfrm>
        </p:spPr>
        <p:txBody>
          <a:bodyPr>
            <a:spAutoFit/>
          </a:bodyPr>
          <a:lstStyle/>
          <a:p>
            <a:pPr marL="0" indent="0">
              <a:buNone/>
            </a:pPr>
            <a:r>
              <a:rPr lang="en-US" sz="3200" b="1" u="sng" dirty="0">
                <a:solidFill>
                  <a:schemeClr val="bg1"/>
                </a:solidFill>
              </a:rPr>
              <a:t>Know It</a:t>
            </a:r>
          </a:p>
          <a:p>
            <a:pPr>
              <a:buClr>
                <a:schemeClr val="tx1"/>
              </a:buClr>
            </a:pPr>
            <a:r>
              <a:rPr lang="en-US" dirty="0"/>
              <a:t>It can be known, otherwise how can it be dealt with?</a:t>
            </a:r>
          </a:p>
          <a:p>
            <a:pPr lvl="1">
              <a:buClr>
                <a:schemeClr val="tx1"/>
              </a:buClr>
            </a:pPr>
            <a:r>
              <a:rPr lang="en-US" sz="2400" dirty="0"/>
              <a:t>I John 2:1 – “I am writing these things to you …”</a:t>
            </a:r>
          </a:p>
          <a:p>
            <a:r>
              <a:rPr lang="en-US" dirty="0"/>
              <a:t>“Assuming” is not “Knowing”</a:t>
            </a:r>
          </a:p>
          <a:p>
            <a:pPr lvl="1"/>
            <a:r>
              <a:rPr lang="en-US" sz="2400" dirty="0"/>
              <a:t>We must not assume we are in sin – (i.e. - sinful nature)</a:t>
            </a:r>
            <a:br>
              <a:rPr lang="en-US" sz="2400" dirty="0"/>
            </a:br>
            <a:r>
              <a:rPr lang="en-US" sz="2400" dirty="0"/>
              <a:t>(cf. Romans 7:9; Ezekiel 18:20; I John 3:7-8);</a:t>
            </a:r>
            <a:br>
              <a:rPr lang="en-US" sz="2400" dirty="0"/>
            </a:br>
            <a:r>
              <a:rPr lang="en-US" sz="2400" dirty="0"/>
              <a:t>or are unable to resist – (cf. I Corinthians 10:13)</a:t>
            </a:r>
          </a:p>
          <a:p>
            <a:pPr lvl="1"/>
            <a:r>
              <a:rPr lang="en-US" sz="2400" dirty="0"/>
              <a:t>The law reveals sin, and it can be known – I John 3:4;  Romans 7:7, 12</a:t>
            </a:r>
          </a:p>
          <a:p>
            <a:pPr lvl="1"/>
            <a:r>
              <a:rPr lang="en-US" sz="2400" dirty="0"/>
              <a:t>Forgiveness must be sought – Isaiah 55:6-7</a:t>
            </a:r>
          </a:p>
          <a:p>
            <a:r>
              <a:rPr lang="en-US" dirty="0"/>
              <a:t>Pray for knowledge – Leviticus 4:13-14; Psalms 119:17-19; 139:23-24</a:t>
            </a:r>
          </a:p>
        </p:txBody>
      </p:sp>
      <p:sp>
        <p:nvSpPr>
          <p:cNvPr id="2" name="TextBox 1">
            <a:extLst>
              <a:ext uri="{FF2B5EF4-FFF2-40B4-BE49-F238E27FC236}">
                <a16:creationId xmlns:a16="http://schemas.microsoft.com/office/drawing/2014/main" id="{97264929-67AD-CEB8-D6C3-55E030CF3C36}"/>
              </a:ext>
            </a:extLst>
          </p:cNvPr>
          <p:cNvSpPr txBox="1"/>
          <p:nvPr/>
        </p:nvSpPr>
        <p:spPr>
          <a:xfrm>
            <a:off x="273377" y="461917"/>
            <a:ext cx="4487159" cy="1569660"/>
          </a:xfrm>
          <a:prstGeom prst="rect">
            <a:avLst/>
          </a:prstGeom>
          <a:noFill/>
        </p:spPr>
        <p:txBody>
          <a:bodyPr wrap="square" rtlCol="0">
            <a:spAutoFit/>
          </a:bodyPr>
          <a:lstStyle/>
          <a:p>
            <a:r>
              <a:rPr lang="en-US" sz="4800" dirty="0"/>
              <a:t>What Do I Do With My Sin?</a:t>
            </a:r>
          </a:p>
        </p:txBody>
      </p:sp>
    </p:spTree>
    <p:extLst>
      <p:ext uri="{BB962C8B-B14F-4D97-AF65-F5344CB8AC3E}">
        <p14:creationId xmlns:p14="http://schemas.microsoft.com/office/powerpoint/2010/main" val="3830785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10106D-5304-7AA3-0BC5-B281CB390FB5}"/>
              </a:ext>
            </a:extLst>
          </p:cNvPr>
          <p:cNvSpPr>
            <a:spLocks noGrp="1"/>
          </p:cNvSpPr>
          <p:nvPr>
            <p:ph idx="1"/>
          </p:nvPr>
        </p:nvSpPr>
        <p:spPr>
          <a:xfrm>
            <a:off x="269310" y="2057400"/>
            <a:ext cx="8605381" cy="3570721"/>
          </a:xfrm>
        </p:spPr>
        <p:txBody>
          <a:bodyPr>
            <a:spAutoFit/>
          </a:bodyPr>
          <a:lstStyle/>
          <a:p>
            <a:pPr marL="0" indent="0">
              <a:buNone/>
            </a:pPr>
            <a:r>
              <a:rPr lang="en-US" sz="2800" b="1" dirty="0"/>
              <a:t>Know It; </a:t>
            </a:r>
            <a:r>
              <a:rPr lang="en-US" sz="3200" b="1" u="sng" dirty="0">
                <a:solidFill>
                  <a:schemeClr val="bg1"/>
                </a:solidFill>
              </a:rPr>
              <a:t>Repent of It</a:t>
            </a:r>
          </a:p>
          <a:p>
            <a:pPr>
              <a:buClr>
                <a:schemeClr val="tx1"/>
              </a:buClr>
            </a:pPr>
            <a:r>
              <a:rPr lang="en-US" sz="2800" dirty="0"/>
              <a:t>Repentance requires knowledge of sin</a:t>
            </a:r>
          </a:p>
          <a:p>
            <a:pPr lvl="1">
              <a:buClr>
                <a:schemeClr val="tx1"/>
              </a:buClr>
            </a:pPr>
            <a:r>
              <a:rPr lang="en-US" sz="2800" dirty="0"/>
              <a:t>Acts 8:20-23 – would Simon know what “this” was?</a:t>
            </a:r>
          </a:p>
          <a:p>
            <a:pPr lvl="1">
              <a:buClr>
                <a:schemeClr val="tx1"/>
              </a:buClr>
            </a:pPr>
            <a:r>
              <a:rPr lang="en-US" sz="2800" dirty="0"/>
              <a:t>By definition – </a:t>
            </a:r>
            <a:r>
              <a:rPr lang="en-US" sz="2800" i="1" dirty="0" err="1"/>
              <a:t>metanoeō</a:t>
            </a:r>
            <a:r>
              <a:rPr lang="en-US" sz="2800" dirty="0"/>
              <a:t> – </a:t>
            </a:r>
            <a:r>
              <a:rPr lang="en-US" sz="2800" i="1" dirty="0"/>
              <a:t>meta</a:t>
            </a:r>
            <a:r>
              <a:rPr lang="en-US" sz="2800" dirty="0"/>
              <a:t>, “after,” implying “change,” </a:t>
            </a:r>
            <a:r>
              <a:rPr lang="en-US" sz="2800" i="1" dirty="0" err="1"/>
              <a:t>noeō</a:t>
            </a:r>
            <a:r>
              <a:rPr lang="en-US" sz="2800" dirty="0"/>
              <a:t>, “to perceive” (Vine)</a:t>
            </a:r>
          </a:p>
          <a:p>
            <a:pPr lvl="1">
              <a:buClr>
                <a:schemeClr val="tx1"/>
              </a:buClr>
            </a:pPr>
            <a:r>
              <a:rPr lang="en-US" sz="2800" dirty="0"/>
              <a:t>Repentance is granted through knowledge –</a:t>
            </a:r>
            <a:br>
              <a:rPr lang="en-US" sz="2800" dirty="0"/>
            </a:br>
            <a:r>
              <a:rPr lang="en-US" sz="2800" dirty="0"/>
              <a:t>Acts 5:31; 11:18; Luke 24:46-47</a:t>
            </a:r>
          </a:p>
        </p:txBody>
      </p:sp>
      <p:sp>
        <p:nvSpPr>
          <p:cNvPr id="5" name="TextBox 4">
            <a:extLst>
              <a:ext uri="{FF2B5EF4-FFF2-40B4-BE49-F238E27FC236}">
                <a16:creationId xmlns:a16="http://schemas.microsoft.com/office/drawing/2014/main" id="{4C05C7AE-79A0-90FE-136B-8CF18DE90AB4}"/>
              </a:ext>
            </a:extLst>
          </p:cNvPr>
          <p:cNvSpPr txBox="1"/>
          <p:nvPr/>
        </p:nvSpPr>
        <p:spPr>
          <a:xfrm>
            <a:off x="273377" y="461917"/>
            <a:ext cx="4487159" cy="1569660"/>
          </a:xfrm>
          <a:prstGeom prst="rect">
            <a:avLst/>
          </a:prstGeom>
          <a:noFill/>
        </p:spPr>
        <p:txBody>
          <a:bodyPr wrap="square" rtlCol="0">
            <a:spAutoFit/>
          </a:bodyPr>
          <a:lstStyle/>
          <a:p>
            <a:r>
              <a:rPr lang="en-US" sz="4800" dirty="0"/>
              <a:t>What Do I Do With My Sin?</a:t>
            </a:r>
          </a:p>
        </p:txBody>
      </p:sp>
    </p:spTree>
    <p:extLst>
      <p:ext uri="{BB962C8B-B14F-4D97-AF65-F5344CB8AC3E}">
        <p14:creationId xmlns:p14="http://schemas.microsoft.com/office/powerpoint/2010/main" val="3996094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10106D-5304-7AA3-0BC5-B281CB390FB5}"/>
              </a:ext>
            </a:extLst>
          </p:cNvPr>
          <p:cNvSpPr>
            <a:spLocks noGrp="1"/>
          </p:cNvSpPr>
          <p:nvPr>
            <p:ph idx="1"/>
          </p:nvPr>
        </p:nvSpPr>
        <p:spPr>
          <a:xfrm>
            <a:off x="269310" y="2057400"/>
            <a:ext cx="8605381" cy="4734116"/>
          </a:xfrm>
        </p:spPr>
        <p:txBody>
          <a:bodyPr>
            <a:spAutoFit/>
          </a:bodyPr>
          <a:lstStyle/>
          <a:p>
            <a:pPr marL="0" indent="0">
              <a:buNone/>
            </a:pPr>
            <a:r>
              <a:rPr lang="en-US" sz="2800" b="1" dirty="0"/>
              <a:t>Know It; </a:t>
            </a:r>
            <a:r>
              <a:rPr lang="en-US" sz="3200" b="1" u="sng" dirty="0">
                <a:solidFill>
                  <a:schemeClr val="bg1"/>
                </a:solidFill>
              </a:rPr>
              <a:t>Repent of It</a:t>
            </a:r>
          </a:p>
          <a:p>
            <a:pPr>
              <a:buClr>
                <a:schemeClr val="tx1"/>
              </a:buClr>
            </a:pPr>
            <a:r>
              <a:rPr lang="en-US" sz="2800" dirty="0"/>
              <a:t>Repentance is not just regret</a:t>
            </a:r>
          </a:p>
          <a:p>
            <a:pPr lvl="1">
              <a:buClr>
                <a:schemeClr val="tx1"/>
              </a:buClr>
            </a:pPr>
            <a:r>
              <a:rPr lang="en-US" sz="2800" i="1" dirty="0"/>
              <a:t>metanoia</a:t>
            </a:r>
            <a:r>
              <a:rPr lang="en-US" sz="2800" dirty="0"/>
              <a:t> – “lit., “to perceive afterwards” (Vine)</a:t>
            </a:r>
          </a:p>
          <a:p>
            <a:pPr lvl="1">
              <a:buClr>
                <a:schemeClr val="tx1"/>
              </a:buClr>
            </a:pPr>
            <a:r>
              <a:rPr lang="en-US" sz="2800" i="1" dirty="0" err="1"/>
              <a:t>metamelomai</a:t>
            </a:r>
            <a:r>
              <a:rPr lang="en-US" sz="2800" dirty="0"/>
              <a:t> – “</a:t>
            </a:r>
            <a:r>
              <a:rPr lang="en-US" sz="2800" i="1" dirty="0"/>
              <a:t>meta</a:t>
            </a:r>
            <a:r>
              <a:rPr lang="en-US" sz="2800" dirty="0"/>
              <a:t>, as in No. 1 [“after,” implying “change”], and </a:t>
            </a:r>
            <a:r>
              <a:rPr lang="en-US" sz="2800" i="1" dirty="0"/>
              <a:t>melo</a:t>
            </a:r>
            <a:r>
              <a:rPr lang="en-US" sz="2800" dirty="0"/>
              <a:t>, “to care for” (Vine) (cf. Matthew 27:3-5 – Judas)</a:t>
            </a:r>
          </a:p>
          <a:p>
            <a:pPr lvl="1">
              <a:buClr>
                <a:schemeClr val="tx1"/>
              </a:buClr>
            </a:pPr>
            <a:r>
              <a:rPr lang="en-US" sz="2800" dirty="0"/>
              <a:t>True repentance is a change of the entire person – II Corinthians 7:8-11 – intellect, emotion, will (leading to action;</a:t>
            </a:r>
            <a:br>
              <a:rPr lang="en-US" sz="2800" dirty="0"/>
            </a:br>
            <a:r>
              <a:rPr lang="en-US" sz="2800" dirty="0"/>
              <a:t>cf. Luke 3:8-14)</a:t>
            </a:r>
          </a:p>
        </p:txBody>
      </p:sp>
      <p:sp>
        <p:nvSpPr>
          <p:cNvPr id="5" name="TextBox 4">
            <a:extLst>
              <a:ext uri="{FF2B5EF4-FFF2-40B4-BE49-F238E27FC236}">
                <a16:creationId xmlns:a16="http://schemas.microsoft.com/office/drawing/2014/main" id="{CB892B12-2EC3-C73B-0032-6D4A7CA25DF3}"/>
              </a:ext>
            </a:extLst>
          </p:cNvPr>
          <p:cNvSpPr txBox="1"/>
          <p:nvPr/>
        </p:nvSpPr>
        <p:spPr>
          <a:xfrm>
            <a:off x="273377" y="461917"/>
            <a:ext cx="4487159" cy="1569660"/>
          </a:xfrm>
          <a:prstGeom prst="rect">
            <a:avLst/>
          </a:prstGeom>
          <a:noFill/>
        </p:spPr>
        <p:txBody>
          <a:bodyPr wrap="square" rtlCol="0">
            <a:spAutoFit/>
          </a:bodyPr>
          <a:lstStyle/>
          <a:p>
            <a:r>
              <a:rPr lang="en-US" sz="4800" dirty="0"/>
              <a:t>What Do I Do With My Sin?</a:t>
            </a:r>
          </a:p>
        </p:txBody>
      </p:sp>
    </p:spTree>
    <p:extLst>
      <p:ext uri="{BB962C8B-B14F-4D97-AF65-F5344CB8AC3E}">
        <p14:creationId xmlns:p14="http://schemas.microsoft.com/office/powerpoint/2010/main" val="3358460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10106D-5304-7AA3-0BC5-B281CB390FB5}"/>
              </a:ext>
            </a:extLst>
          </p:cNvPr>
          <p:cNvSpPr>
            <a:spLocks noGrp="1"/>
          </p:cNvSpPr>
          <p:nvPr>
            <p:ph idx="1"/>
          </p:nvPr>
        </p:nvSpPr>
        <p:spPr>
          <a:xfrm>
            <a:off x="269310" y="2057400"/>
            <a:ext cx="8605381" cy="4508927"/>
          </a:xfrm>
        </p:spPr>
        <p:txBody>
          <a:bodyPr>
            <a:spAutoFit/>
          </a:bodyPr>
          <a:lstStyle/>
          <a:p>
            <a:pPr marL="0" indent="0">
              <a:lnSpc>
                <a:spcPct val="100000"/>
              </a:lnSpc>
              <a:spcBef>
                <a:spcPts val="0"/>
              </a:spcBef>
              <a:buNone/>
            </a:pPr>
            <a:r>
              <a:rPr lang="en-US" sz="2550" b="1" dirty="0"/>
              <a:t>Know It; Repent of It; </a:t>
            </a:r>
            <a:r>
              <a:rPr lang="en-US" sz="3200" b="1" u="sng" dirty="0">
                <a:solidFill>
                  <a:schemeClr val="bg1"/>
                </a:solidFill>
              </a:rPr>
              <a:t>Confess It</a:t>
            </a:r>
          </a:p>
          <a:p>
            <a:pPr>
              <a:lnSpc>
                <a:spcPct val="100000"/>
              </a:lnSpc>
              <a:spcBef>
                <a:spcPts val="0"/>
              </a:spcBef>
              <a:buClr>
                <a:schemeClr val="tx1"/>
              </a:buClr>
            </a:pPr>
            <a:r>
              <a:rPr lang="en-US" sz="2550" dirty="0"/>
              <a:t>Confession of sin is a condition of forgiveness</a:t>
            </a:r>
            <a:br>
              <a:rPr lang="en-US" sz="2550" dirty="0"/>
            </a:br>
            <a:r>
              <a:rPr lang="en-US" sz="2550" dirty="0"/>
              <a:t>(I John 1:9)</a:t>
            </a:r>
          </a:p>
          <a:p>
            <a:pPr lvl="1">
              <a:lnSpc>
                <a:spcPct val="100000"/>
              </a:lnSpc>
              <a:spcBef>
                <a:spcPts val="0"/>
              </a:spcBef>
              <a:buClr>
                <a:schemeClr val="tx1"/>
              </a:buClr>
            </a:pPr>
            <a:r>
              <a:rPr lang="en-US" sz="2550" dirty="0"/>
              <a:t>Confession also requires knowledge – </a:t>
            </a:r>
            <a:r>
              <a:rPr lang="en-US" sz="2550" i="1" dirty="0"/>
              <a:t>“if we confess our sins” </a:t>
            </a:r>
            <a:r>
              <a:rPr lang="en-US" sz="2550" dirty="0"/>
              <a:t>– not generic, but specific.</a:t>
            </a:r>
          </a:p>
          <a:p>
            <a:pPr lvl="2">
              <a:lnSpc>
                <a:spcPct val="100000"/>
              </a:lnSpc>
              <a:spcBef>
                <a:spcPts val="0"/>
              </a:spcBef>
              <a:buClr>
                <a:schemeClr val="tx1"/>
              </a:buClr>
            </a:pPr>
            <a:r>
              <a:rPr lang="en-US" sz="2550" dirty="0"/>
              <a:t>Not that </a:t>
            </a:r>
            <a:r>
              <a:rPr lang="en-US" sz="2550" i="1" dirty="0"/>
              <a:t>“we have sinned”</a:t>
            </a:r>
            <a:r>
              <a:rPr lang="en-US" sz="2550" dirty="0"/>
              <a:t>; not </a:t>
            </a:r>
            <a:r>
              <a:rPr lang="en-US" sz="2550" i="1" dirty="0"/>
              <a:t>“our sinfulness”</a:t>
            </a:r>
            <a:r>
              <a:rPr lang="en-US" sz="2550" dirty="0"/>
              <a:t>; not that </a:t>
            </a:r>
            <a:r>
              <a:rPr lang="en-US" sz="2550" i="1" dirty="0"/>
              <a:t>“we may have sinned.”</a:t>
            </a:r>
          </a:p>
          <a:p>
            <a:pPr lvl="1">
              <a:lnSpc>
                <a:spcPct val="100000"/>
              </a:lnSpc>
              <a:spcBef>
                <a:spcPts val="0"/>
              </a:spcBef>
              <a:buClr>
                <a:schemeClr val="tx1"/>
              </a:buClr>
            </a:pPr>
            <a:r>
              <a:rPr lang="en-US" sz="2550" i="1" dirty="0" err="1"/>
              <a:t>homologeō</a:t>
            </a:r>
            <a:r>
              <a:rPr lang="en-US" sz="2550" i="1" dirty="0"/>
              <a:t> –</a:t>
            </a:r>
            <a:r>
              <a:rPr lang="en-US" sz="2550" dirty="0"/>
              <a:t> “lit., ‘to speak the same thing’ (</a:t>
            </a:r>
            <a:r>
              <a:rPr lang="en-US" sz="2550" i="1" dirty="0"/>
              <a:t>homos</a:t>
            </a:r>
            <a:r>
              <a:rPr lang="en-US" sz="2550" dirty="0"/>
              <a:t>, “same,” </a:t>
            </a:r>
            <a:r>
              <a:rPr lang="en-US" sz="2550" i="1" dirty="0" err="1"/>
              <a:t>lego</a:t>
            </a:r>
            <a:r>
              <a:rPr lang="en-US" sz="2550" dirty="0"/>
              <a:t>, “to speak”) … (b) “to confess by way of admitting oneself guilty of what one is accused of, the result of inward conviction,” (Vine)</a:t>
            </a:r>
          </a:p>
        </p:txBody>
      </p:sp>
      <p:sp>
        <p:nvSpPr>
          <p:cNvPr id="5" name="TextBox 4">
            <a:extLst>
              <a:ext uri="{FF2B5EF4-FFF2-40B4-BE49-F238E27FC236}">
                <a16:creationId xmlns:a16="http://schemas.microsoft.com/office/drawing/2014/main" id="{426BC228-8254-218E-80D0-FEE408FAC64A}"/>
              </a:ext>
            </a:extLst>
          </p:cNvPr>
          <p:cNvSpPr txBox="1"/>
          <p:nvPr/>
        </p:nvSpPr>
        <p:spPr>
          <a:xfrm>
            <a:off x="273377" y="461917"/>
            <a:ext cx="4487159" cy="1569660"/>
          </a:xfrm>
          <a:prstGeom prst="rect">
            <a:avLst/>
          </a:prstGeom>
          <a:noFill/>
        </p:spPr>
        <p:txBody>
          <a:bodyPr wrap="square" rtlCol="0">
            <a:spAutoFit/>
          </a:bodyPr>
          <a:lstStyle/>
          <a:p>
            <a:r>
              <a:rPr lang="en-US" sz="4800" dirty="0"/>
              <a:t>What Do I Do With My Sin?</a:t>
            </a:r>
          </a:p>
        </p:txBody>
      </p:sp>
    </p:spTree>
    <p:extLst>
      <p:ext uri="{BB962C8B-B14F-4D97-AF65-F5344CB8AC3E}">
        <p14:creationId xmlns:p14="http://schemas.microsoft.com/office/powerpoint/2010/main" val="1607746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10106D-5304-7AA3-0BC5-B281CB390FB5}"/>
              </a:ext>
            </a:extLst>
          </p:cNvPr>
          <p:cNvSpPr>
            <a:spLocks noGrp="1"/>
          </p:cNvSpPr>
          <p:nvPr>
            <p:ph idx="1"/>
          </p:nvPr>
        </p:nvSpPr>
        <p:spPr>
          <a:xfrm>
            <a:off x="269310" y="2057400"/>
            <a:ext cx="8605381" cy="4798237"/>
          </a:xfrm>
        </p:spPr>
        <p:txBody>
          <a:bodyPr>
            <a:spAutoFit/>
          </a:bodyPr>
          <a:lstStyle/>
          <a:p>
            <a:pPr marL="0" indent="0">
              <a:buNone/>
            </a:pPr>
            <a:r>
              <a:rPr lang="en-US" sz="2800" b="1" dirty="0"/>
              <a:t>Know It; Repent of It; </a:t>
            </a:r>
            <a:r>
              <a:rPr lang="en-US" sz="3200" b="1" u="sng" dirty="0">
                <a:solidFill>
                  <a:schemeClr val="bg1"/>
                </a:solidFill>
              </a:rPr>
              <a:t>Confess It</a:t>
            </a:r>
          </a:p>
          <a:p>
            <a:pPr>
              <a:buClr>
                <a:schemeClr val="tx1"/>
              </a:buClr>
            </a:pPr>
            <a:r>
              <a:rPr lang="en-US" sz="2800" dirty="0"/>
              <a:t>Confession of sin is a condition of forgiveness</a:t>
            </a:r>
            <a:br>
              <a:rPr lang="en-US" sz="2800" dirty="0"/>
            </a:br>
            <a:r>
              <a:rPr lang="en-US" sz="2800" dirty="0"/>
              <a:t>(I John 1:9)</a:t>
            </a:r>
          </a:p>
          <a:p>
            <a:pPr lvl="1">
              <a:buClr>
                <a:schemeClr val="tx1"/>
              </a:buClr>
            </a:pPr>
            <a:r>
              <a:rPr lang="en-US" sz="2800" dirty="0"/>
              <a:t>Confession also requires knowledge – </a:t>
            </a:r>
            <a:r>
              <a:rPr lang="en-US" sz="2800" i="1" dirty="0"/>
              <a:t>“if we confess our sins” </a:t>
            </a:r>
            <a:r>
              <a:rPr lang="en-US" sz="2800" dirty="0"/>
              <a:t>– not generic, but specific.</a:t>
            </a:r>
          </a:p>
          <a:p>
            <a:pPr lvl="2">
              <a:buClr>
                <a:schemeClr val="tx1"/>
              </a:buClr>
            </a:pPr>
            <a:r>
              <a:rPr lang="en-US" sz="2800" dirty="0"/>
              <a:t>Acts 19:18-19 – confessing deeds.</a:t>
            </a:r>
          </a:p>
          <a:p>
            <a:pPr lvl="2">
              <a:buClr>
                <a:schemeClr val="tx1"/>
              </a:buClr>
            </a:pPr>
            <a:r>
              <a:rPr lang="en-US" sz="2800" dirty="0"/>
              <a:t>Psalms 32:3-5 – from hiding to admitting.</a:t>
            </a:r>
            <a:br>
              <a:rPr lang="en-US" sz="2800" dirty="0"/>
            </a:br>
            <a:r>
              <a:rPr lang="en-US" sz="2800" dirty="0"/>
              <a:t>(cf. Proverbs 28:13)</a:t>
            </a:r>
          </a:p>
          <a:p>
            <a:pPr lvl="2">
              <a:buClr>
                <a:schemeClr val="tx1"/>
              </a:buClr>
            </a:pPr>
            <a:r>
              <a:rPr lang="en-US" sz="2800" dirty="0"/>
              <a:t>Not “total recall” of specific moments and amounts – but the drunkard must confess his drunkenness, the liar his lying, etc.</a:t>
            </a:r>
          </a:p>
        </p:txBody>
      </p:sp>
      <p:sp>
        <p:nvSpPr>
          <p:cNvPr id="5" name="TextBox 4">
            <a:extLst>
              <a:ext uri="{FF2B5EF4-FFF2-40B4-BE49-F238E27FC236}">
                <a16:creationId xmlns:a16="http://schemas.microsoft.com/office/drawing/2014/main" id="{3E438E7B-59B0-5734-8586-C4CB9609E379}"/>
              </a:ext>
            </a:extLst>
          </p:cNvPr>
          <p:cNvSpPr txBox="1"/>
          <p:nvPr/>
        </p:nvSpPr>
        <p:spPr>
          <a:xfrm>
            <a:off x="273377" y="461917"/>
            <a:ext cx="4487159" cy="1569660"/>
          </a:xfrm>
          <a:prstGeom prst="rect">
            <a:avLst/>
          </a:prstGeom>
          <a:noFill/>
        </p:spPr>
        <p:txBody>
          <a:bodyPr wrap="square" rtlCol="0">
            <a:spAutoFit/>
          </a:bodyPr>
          <a:lstStyle/>
          <a:p>
            <a:r>
              <a:rPr lang="en-US" sz="4800" dirty="0"/>
              <a:t>What Do I Do With My Sin?</a:t>
            </a:r>
          </a:p>
        </p:txBody>
      </p:sp>
    </p:spTree>
    <p:extLst>
      <p:ext uri="{BB962C8B-B14F-4D97-AF65-F5344CB8AC3E}">
        <p14:creationId xmlns:p14="http://schemas.microsoft.com/office/powerpoint/2010/main" val="388112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10106D-5304-7AA3-0BC5-B281CB390FB5}"/>
              </a:ext>
            </a:extLst>
          </p:cNvPr>
          <p:cNvSpPr>
            <a:spLocks noGrp="1"/>
          </p:cNvSpPr>
          <p:nvPr>
            <p:ph idx="1"/>
          </p:nvPr>
        </p:nvSpPr>
        <p:spPr>
          <a:xfrm>
            <a:off x="269310" y="2057400"/>
            <a:ext cx="8621302" cy="3645100"/>
          </a:xfrm>
        </p:spPr>
        <p:txBody>
          <a:bodyPr wrap="square">
            <a:spAutoFit/>
          </a:bodyPr>
          <a:lstStyle/>
          <a:p>
            <a:pPr marL="0" indent="0">
              <a:buNone/>
            </a:pPr>
            <a:r>
              <a:rPr lang="en-US" sz="3400" b="1" dirty="0"/>
              <a:t>Know It; Repent of It; Confess It;</a:t>
            </a:r>
            <a:br>
              <a:rPr lang="en-US" sz="3400" b="1" dirty="0"/>
            </a:br>
            <a:r>
              <a:rPr lang="en-US" sz="3400" b="1" u="sng" dirty="0">
                <a:solidFill>
                  <a:schemeClr val="bg1"/>
                </a:solidFill>
              </a:rPr>
              <a:t>Pray for Forgiveness of It</a:t>
            </a:r>
          </a:p>
          <a:p>
            <a:pPr>
              <a:buClr>
                <a:schemeClr val="tx1"/>
              </a:buClr>
            </a:pPr>
            <a:r>
              <a:rPr lang="en-US" sz="3400" dirty="0"/>
              <a:t>Forgiveness must be asked for in prayer – </a:t>
            </a:r>
            <a:br>
              <a:rPr lang="en-US" sz="3400" dirty="0"/>
            </a:br>
            <a:r>
              <a:rPr lang="en-US" sz="3400" dirty="0"/>
              <a:t>Acts 8:22-24; Mark 2:5-7; Matthew 7:7-11; I John 5:14-16</a:t>
            </a:r>
          </a:p>
          <a:p>
            <a:pPr>
              <a:buClr>
                <a:schemeClr val="tx1"/>
              </a:buClr>
            </a:pPr>
            <a:r>
              <a:rPr lang="en-US" sz="3400" dirty="0"/>
              <a:t>Prayer can be requested of others –</a:t>
            </a:r>
            <a:br>
              <a:rPr lang="en-US" sz="3400" dirty="0"/>
            </a:br>
            <a:r>
              <a:rPr lang="en-US" sz="3400" dirty="0"/>
              <a:t>Acts 8:24; James 5:16; I John 5:14-16</a:t>
            </a:r>
          </a:p>
        </p:txBody>
      </p:sp>
      <p:sp>
        <p:nvSpPr>
          <p:cNvPr id="5" name="TextBox 4">
            <a:extLst>
              <a:ext uri="{FF2B5EF4-FFF2-40B4-BE49-F238E27FC236}">
                <a16:creationId xmlns:a16="http://schemas.microsoft.com/office/drawing/2014/main" id="{E4FDF481-4E8C-5AE0-82C3-04FDACF55312}"/>
              </a:ext>
            </a:extLst>
          </p:cNvPr>
          <p:cNvSpPr txBox="1"/>
          <p:nvPr/>
        </p:nvSpPr>
        <p:spPr>
          <a:xfrm>
            <a:off x="273377" y="461917"/>
            <a:ext cx="4487159" cy="1569660"/>
          </a:xfrm>
          <a:prstGeom prst="rect">
            <a:avLst/>
          </a:prstGeom>
          <a:noFill/>
        </p:spPr>
        <p:txBody>
          <a:bodyPr wrap="square" rtlCol="0">
            <a:spAutoFit/>
          </a:bodyPr>
          <a:lstStyle/>
          <a:p>
            <a:r>
              <a:rPr lang="en-US" sz="4800" dirty="0"/>
              <a:t>What Do I Do With My Sin?</a:t>
            </a:r>
          </a:p>
        </p:txBody>
      </p:sp>
    </p:spTree>
    <p:extLst>
      <p:ext uri="{BB962C8B-B14F-4D97-AF65-F5344CB8AC3E}">
        <p14:creationId xmlns:p14="http://schemas.microsoft.com/office/powerpoint/2010/main" val="1750546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21851" y="2057400"/>
            <a:ext cx="8932697" cy="4524315"/>
          </a:xfrm>
        </p:spPr>
        <p:txBody>
          <a:bodyPr wrap="square">
            <a:spAutoFit/>
          </a:bodyPr>
          <a:lstStyle/>
          <a:p>
            <a:pPr algn="l">
              <a:lnSpc>
                <a:spcPct val="100000"/>
              </a:lnSpc>
              <a:spcBef>
                <a:spcPts val="0"/>
              </a:spcBef>
              <a:buClr>
                <a:schemeClr val="tx1"/>
              </a:buClr>
            </a:pPr>
            <a:r>
              <a:rPr lang="en-US" sz="3200" dirty="0">
                <a:solidFill>
                  <a:schemeClr val="tx1"/>
                </a:solidFill>
                <a:cs typeface="Arial" panose="020B0604020202020204" pitchFamily="34" charset="0"/>
              </a:rPr>
              <a:t> </a:t>
            </a:r>
            <a:r>
              <a:rPr lang="en-US" sz="3200" b="1" u="sng" dirty="0">
                <a:solidFill>
                  <a:schemeClr val="bg1"/>
                </a:solidFill>
                <a:cs typeface="Arial" panose="020B0604020202020204" pitchFamily="34" charset="0"/>
              </a:rPr>
              <a:t>Hear the Word of God</a:t>
            </a:r>
          </a:p>
          <a:p>
            <a:pPr lvl="1">
              <a:lnSpc>
                <a:spcPct val="100000"/>
              </a:lnSpc>
              <a:spcBef>
                <a:spcPts val="0"/>
              </a:spcBef>
              <a:buClr>
                <a:schemeClr val="tx1"/>
              </a:buClr>
            </a:pPr>
            <a:r>
              <a:rPr lang="en-US" sz="3200" dirty="0">
                <a:solidFill>
                  <a:schemeClr val="tx1"/>
                </a:solidFill>
                <a:cs typeface="Arial" panose="020B0604020202020204" pitchFamily="34" charset="0"/>
              </a:rPr>
              <a:t> </a:t>
            </a:r>
            <a:r>
              <a:rPr lang="en-US" sz="3200" dirty="0">
                <a:cs typeface="Arial" panose="020B0604020202020204" pitchFamily="34" charset="0"/>
              </a:rPr>
              <a:t>James 1:21 – “Therefore put away all filthiness and rampant wickedness and </a:t>
            </a:r>
            <a:r>
              <a:rPr lang="en-US" sz="3200" b="1" dirty="0">
                <a:cs typeface="Arial" panose="020B0604020202020204" pitchFamily="34" charset="0"/>
              </a:rPr>
              <a:t>receive with meekness the implanted word</a:t>
            </a:r>
            <a:r>
              <a:rPr lang="en-US" sz="3200" dirty="0">
                <a:cs typeface="Arial" panose="020B0604020202020204" pitchFamily="34" charset="0"/>
              </a:rPr>
              <a:t>, which is able to save your souls.”</a:t>
            </a:r>
            <a:endParaRPr lang="en-US" sz="3200" dirty="0">
              <a:solidFill>
                <a:schemeClr val="tx1"/>
              </a:solidFill>
              <a:cs typeface="Arial" panose="020B0604020202020204" pitchFamily="34" charset="0"/>
            </a:endParaRPr>
          </a:p>
          <a:p>
            <a:pPr algn="l">
              <a:lnSpc>
                <a:spcPct val="100000"/>
              </a:lnSpc>
              <a:spcBef>
                <a:spcPts val="0"/>
              </a:spcBef>
              <a:buClr>
                <a:schemeClr val="tx1"/>
              </a:buClr>
            </a:pPr>
            <a:r>
              <a:rPr lang="en-US" sz="3200" dirty="0">
                <a:solidFill>
                  <a:schemeClr val="tx1"/>
                </a:solidFill>
                <a:cs typeface="Arial" panose="020B0604020202020204" pitchFamily="34" charset="0"/>
              </a:rPr>
              <a:t> </a:t>
            </a:r>
            <a:r>
              <a:rPr lang="en-US" sz="3200" b="1" u="sng" dirty="0">
                <a:solidFill>
                  <a:schemeClr val="bg1"/>
                </a:solidFill>
                <a:cs typeface="Arial" panose="020B0604020202020204" pitchFamily="34" charset="0"/>
              </a:rPr>
              <a:t>Believe that Jesus is the Savior</a:t>
            </a:r>
          </a:p>
          <a:p>
            <a:pPr lvl="1" algn="l">
              <a:lnSpc>
                <a:spcPct val="100000"/>
              </a:lnSpc>
              <a:spcBef>
                <a:spcPts val="0"/>
              </a:spcBef>
              <a:buClr>
                <a:schemeClr val="tx1"/>
              </a:buClr>
            </a:pPr>
            <a:r>
              <a:rPr lang="en-US" sz="3200" dirty="0">
                <a:solidFill>
                  <a:schemeClr val="tx1"/>
                </a:solidFill>
                <a:cs typeface="Arial" panose="020B0604020202020204" pitchFamily="34" charset="0"/>
              </a:rPr>
              <a:t> Romans 10:11 – “For the Scripture says, ‘</a:t>
            </a:r>
            <a:r>
              <a:rPr lang="en-US" sz="3200" b="1" dirty="0">
                <a:solidFill>
                  <a:schemeClr val="tx1"/>
                </a:solidFill>
                <a:cs typeface="Arial" panose="020B0604020202020204" pitchFamily="34" charset="0"/>
              </a:rPr>
              <a:t>Everyone who believes in him</a:t>
            </a:r>
            <a:r>
              <a:rPr lang="en-US" sz="3200" dirty="0">
                <a:solidFill>
                  <a:schemeClr val="tx1"/>
                </a:solidFill>
                <a:cs typeface="Arial" panose="020B0604020202020204" pitchFamily="34" charset="0"/>
              </a:rPr>
              <a:t> will not be put to shame.’”</a:t>
            </a:r>
          </a:p>
        </p:txBody>
      </p:sp>
      <p:sp>
        <p:nvSpPr>
          <p:cNvPr id="2" name="Rectangle 2">
            <a:extLst>
              <a:ext uri="{FF2B5EF4-FFF2-40B4-BE49-F238E27FC236}">
                <a16:creationId xmlns:a16="http://schemas.microsoft.com/office/drawing/2014/main" id="{A1A6F83D-4495-D42D-3230-32BAC51F25C5}"/>
              </a:ext>
            </a:extLst>
          </p:cNvPr>
          <p:cNvSpPr txBox="1">
            <a:spLocks noChangeArrowheads="1"/>
          </p:cNvSpPr>
          <p:nvPr/>
        </p:nvSpPr>
        <p:spPr bwMode="auto">
          <a:xfrm>
            <a:off x="274320" y="481971"/>
            <a:ext cx="4683269" cy="1569652"/>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285750" marR="0" lvl="0" indent="-285750" algn="l" defTabSz="913653" rtl="0" eaLnBrk="0" fontAlgn="base" latinLnBrk="0" hangingPunct="0">
              <a:lnSpc>
                <a:spcPct val="100000"/>
              </a:lnSpc>
              <a:spcBef>
                <a:spcPct val="0"/>
              </a:spcBef>
              <a:spcAft>
                <a:spcPct val="0"/>
              </a:spcAft>
              <a:buClrTx/>
              <a:buSzTx/>
              <a:buFontTx/>
              <a:buNone/>
              <a:tabLst/>
              <a:defRPr/>
            </a:pPr>
            <a:r>
              <a:rPr kumimoji="0" lang="en-US" altLang="en-US" sz="4800" i="0" u="none" strike="noStrike" kern="0" cap="none" spc="0" normalizeH="0" baseline="0" noProof="0" dirty="0">
                <a:ln>
                  <a:noFill/>
                </a:ln>
                <a:solidFill>
                  <a:prstClr val="white"/>
                </a:solidFill>
                <a:effectLst/>
                <a:uLnTx/>
                <a:uFillTx/>
                <a:latin typeface="+mn-lt"/>
                <a:cs typeface="Arial" panose="020B0604020202020204" pitchFamily="34" charset="0"/>
              </a:rPr>
              <a:t>“What Must I Do To Be Saved?”</a:t>
            </a:r>
          </a:p>
        </p:txBody>
      </p:sp>
      <p:sp>
        <p:nvSpPr>
          <p:cNvPr id="3" name="TextBox 2">
            <a:extLst>
              <a:ext uri="{FF2B5EF4-FFF2-40B4-BE49-F238E27FC236}">
                <a16:creationId xmlns:a16="http://schemas.microsoft.com/office/drawing/2014/main" id="{EDB3A0B3-ED78-78BE-AB0C-A7687008B67B}"/>
              </a:ext>
            </a:extLst>
          </p:cNvPr>
          <p:cNvSpPr txBox="1"/>
          <p:nvPr/>
        </p:nvSpPr>
        <p:spPr>
          <a:xfrm>
            <a:off x="7744858" y="837283"/>
            <a:ext cx="1353758" cy="369332"/>
          </a:xfrm>
          <a:prstGeom prst="rect">
            <a:avLst/>
          </a:prstGeom>
          <a:noFill/>
        </p:spPr>
        <p:txBody>
          <a:bodyPr wrap="square" rtlCol="0">
            <a:spAutoFit/>
          </a:bodyPr>
          <a:lstStyle/>
          <a:p>
            <a:r>
              <a:rPr lang="en-US" b="1" dirty="0"/>
              <a:t>Acts 16:30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89452" y="2057400"/>
            <a:ext cx="8957726" cy="4579715"/>
          </a:xfrm>
        </p:spPr>
        <p:txBody>
          <a:bodyPr wrap="square">
            <a:spAutoFit/>
          </a:bodyPr>
          <a:lstStyle/>
          <a:p>
            <a:pPr algn="l">
              <a:spcBef>
                <a:spcPts val="0"/>
              </a:spcBef>
              <a:buClr>
                <a:schemeClr val="tx1"/>
              </a:buClr>
            </a:pPr>
            <a:r>
              <a:rPr lang="en-US" sz="3600" dirty="0">
                <a:solidFill>
                  <a:schemeClr val="tx1"/>
                </a:solidFill>
                <a:cs typeface="Arial" panose="020B0604020202020204" pitchFamily="34" charset="0"/>
              </a:rPr>
              <a:t> </a:t>
            </a:r>
            <a:r>
              <a:rPr lang="en-US" sz="3600" b="1" u="sng" dirty="0">
                <a:solidFill>
                  <a:schemeClr val="bg1"/>
                </a:solidFill>
                <a:cs typeface="Arial" panose="020B0604020202020204" pitchFamily="34" charset="0"/>
              </a:rPr>
              <a:t>Repent of your sins</a:t>
            </a:r>
          </a:p>
          <a:p>
            <a:pPr lvl="1" algn="l">
              <a:spcBef>
                <a:spcPts val="0"/>
              </a:spcBef>
              <a:buClr>
                <a:schemeClr val="tx1"/>
              </a:buClr>
            </a:pPr>
            <a:r>
              <a:rPr lang="en-US" sz="3600" dirty="0">
                <a:solidFill>
                  <a:schemeClr val="tx1"/>
                </a:solidFill>
                <a:cs typeface="Arial" panose="020B0604020202020204" pitchFamily="34" charset="0"/>
              </a:rPr>
              <a:t> Acts 3:19 – “</a:t>
            </a:r>
            <a:r>
              <a:rPr lang="en-US" sz="3600" b="1" dirty="0">
                <a:solidFill>
                  <a:schemeClr val="tx1"/>
                </a:solidFill>
                <a:cs typeface="Arial" panose="020B0604020202020204" pitchFamily="34" charset="0"/>
              </a:rPr>
              <a:t>Repent</a:t>
            </a:r>
            <a:r>
              <a:rPr lang="en-US" sz="3600" dirty="0">
                <a:solidFill>
                  <a:schemeClr val="tx1"/>
                </a:solidFill>
                <a:cs typeface="Arial" panose="020B0604020202020204" pitchFamily="34" charset="0"/>
              </a:rPr>
              <a:t> therefore, and turn again, </a:t>
            </a:r>
            <a:r>
              <a:rPr lang="en-US" sz="3600" b="1" dirty="0">
                <a:solidFill>
                  <a:schemeClr val="tx1"/>
                </a:solidFill>
                <a:cs typeface="Arial" panose="020B0604020202020204" pitchFamily="34" charset="0"/>
              </a:rPr>
              <a:t>that your sins may be blotted out</a:t>
            </a:r>
            <a:r>
              <a:rPr lang="en-US" sz="3600" dirty="0">
                <a:solidFill>
                  <a:schemeClr val="tx1"/>
                </a:solidFill>
                <a:cs typeface="Arial" panose="020B0604020202020204" pitchFamily="34" charset="0"/>
              </a:rPr>
              <a:t>”</a:t>
            </a:r>
          </a:p>
          <a:p>
            <a:pPr algn="l">
              <a:spcBef>
                <a:spcPts val="0"/>
              </a:spcBef>
              <a:buClr>
                <a:schemeClr val="tx1"/>
              </a:buClr>
            </a:pPr>
            <a:r>
              <a:rPr lang="en-US" sz="3600" dirty="0">
                <a:solidFill>
                  <a:schemeClr val="tx1"/>
                </a:solidFill>
                <a:cs typeface="Arial" panose="020B0604020202020204" pitchFamily="34" charset="0"/>
              </a:rPr>
              <a:t> </a:t>
            </a:r>
            <a:r>
              <a:rPr lang="en-US" sz="3600" b="1" u="sng" dirty="0">
                <a:solidFill>
                  <a:schemeClr val="bg1"/>
                </a:solidFill>
                <a:cs typeface="Arial" panose="020B0604020202020204" pitchFamily="34" charset="0"/>
              </a:rPr>
              <a:t>Confess that Jesus is the Son of God</a:t>
            </a:r>
          </a:p>
          <a:p>
            <a:pPr lvl="1">
              <a:spcBef>
                <a:spcPts val="0"/>
              </a:spcBef>
              <a:buClr>
                <a:schemeClr val="tx1"/>
              </a:buClr>
            </a:pPr>
            <a:r>
              <a:rPr lang="en-US" sz="3600" dirty="0">
                <a:solidFill>
                  <a:schemeClr val="tx1"/>
                </a:solidFill>
                <a:cs typeface="Arial" panose="020B0604020202020204" pitchFamily="34" charset="0"/>
              </a:rPr>
              <a:t> Romans 10:10 – “</a:t>
            </a:r>
            <a:r>
              <a:rPr lang="en-US" sz="3600" dirty="0">
                <a:cs typeface="Arial" panose="020B0604020202020204" pitchFamily="34" charset="0"/>
              </a:rPr>
              <a:t>For with the heart one believes and is justified, and </a:t>
            </a:r>
            <a:r>
              <a:rPr lang="en-US" sz="3600" b="1" dirty="0">
                <a:cs typeface="Arial" panose="020B0604020202020204" pitchFamily="34" charset="0"/>
              </a:rPr>
              <a:t>with the mouth one confesses</a:t>
            </a:r>
            <a:r>
              <a:rPr lang="en-US" sz="3600" dirty="0">
                <a:cs typeface="Arial" panose="020B0604020202020204" pitchFamily="34" charset="0"/>
              </a:rPr>
              <a:t> and is saved.</a:t>
            </a:r>
            <a:r>
              <a:rPr lang="en-US" sz="3600" dirty="0">
                <a:solidFill>
                  <a:schemeClr val="tx1"/>
                </a:solidFill>
                <a:cs typeface="Arial" panose="020B0604020202020204" pitchFamily="34" charset="0"/>
              </a:rPr>
              <a:t>”</a:t>
            </a:r>
          </a:p>
        </p:txBody>
      </p:sp>
      <p:sp>
        <p:nvSpPr>
          <p:cNvPr id="2" name="Rectangle 2">
            <a:extLst>
              <a:ext uri="{FF2B5EF4-FFF2-40B4-BE49-F238E27FC236}">
                <a16:creationId xmlns:a16="http://schemas.microsoft.com/office/drawing/2014/main" id="{AC964EEB-4FD5-2314-E20C-53F7EFD83552}"/>
              </a:ext>
            </a:extLst>
          </p:cNvPr>
          <p:cNvSpPr txBox="1">
            <a:spLocks noChangeArrowheads="1"/>
          </p:cNvSpPr>
          <p:nvPr/>
        </p:nvSpPr>
        <p:spPr bwMode="auto">
          <a:xfrm>
            <a:off x="274320" y="481971"/>
            <a:ext cx="4683269" cy="1569652"/>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285750" marR="0" lvl="0" indent="-285750" algn="l" defTabSz="913653" rtl="0" eaLnBrk="0" fontAlgn="base" latinLnBrk="0" hangingPunct="0">
              <a:lnSpc>
                <a:spcPct val="100000"/>
              </a:lnSpc>
              <a:spcBef>
                <a:spcPct val="0"/>
              </a:spcBef>
              <a:spcAft>
                <a:spcPct val="0"/>
              </a:spcAft>
              <a:buClrTx/>
              <a:buSzTx/>
              <a:buFontTx/>
              <a:buNone/>
              <a:tabLst/>
              <a:defRPr/>
            </a:pPr>
            <a:r>
              <a:rPr kumimoji="0" lang="en-US" altLang="en-US" sz="4800" i="0" u="none" strike="noStrike" kern="0" cap="none" spc="0" normalizeH="0" baseline="0" noProof="0" dirty="0">
                <a:ln>
                  <a:noFill/>
                </a:ln>
                <a:solidFill>
                  <a:prstClr val="white"/>
                </a:solidFill>
                <a:effectLst/>
                <a:uLnTx/>
                <a:uFillTx/>
                <a:latin typeface="+mn-lt"/>
                <a:cs typeface="Arial" panose="020B0604020202020204" pitchFamily="34" charset="0"/>
              </a:rPr>
              <a:t>“What Must I Do To Be Saved?”</a:t>
            </a:r>
          </a:p>
        </p:txBody>
      </p:sp>
      <p:sp>
        <p:nvSpPr>
          <p:cNvPr id="5" name="TextBox 4">
            <a:extLst>
              <a:ext uri="{FF2B5EF4-FFF2-40B4-BE49-F238E27FC236}">
                <a16:creationId xmlns:a16="http://schemas.microsoft.com/office/drawing/2014/main" id="{DEEC0D5C-FA3C-75CE-4CF8-F42D423B1F63}"/>
              </a:ext>
            </a:extLst>
          </p:cNvPr>
          <p:cNvSpPr txBox="1"/>
          <p:nvPr/>
        </p:nvSpPr>
        <p:spPr>
          <a:xfrm>
            <a:off x="7744858" y="837283"/>
            <a:ext cx="1353758" cy="369332"/>
          </a:xfrm>
          <a:prstGeom prst="rect">
            <a:avLst/>
          </a:prstGeom>
          <a:noFill/>
        </p:spPr>
        <p:txBody>
          <a:bodyPr wrap="square" rtlCol="0">
            <a:spAutoFit/>
          </a:bodyPr>
          <a:lstStyle/>
          <a:p>
            <a:r>
              <a:rPr lang="en-US" b="1" dirty="0"/>
              <a:t>Acts 16:30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903</TotalTime>
  <Words>3408</Words>
  <Application>Microsoft Office PowerPoint</Application>
  <PresentationFormat>On-screen Show (4:3)</PresentationFormat>
  <Paragraphs>141</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Trebuchet MS</vt:lpstr>
      <vt:lpstr>Berlin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 I Do With My Sin</dc:title>
  <dc:creator>Richard Lidh; Jeremiah Cox</dc:creator>
  <cp:lastModifiedBy>Richard Lidh</cp:lastModifiedBy>
  <cp:revision>16</cp:revision>
  <cp:lastPrinted>2024-03-30T21:04:15Z</cp:lastPrinted>
  <dcterms:created xsi:type="dcterms:W3CDTF">2023-10-12T16:49:13Z</dcterms:created>
  <dcterms:modified xsi:type="dcterms:W3CDTF">2024-04-19T01:16:51Z</dcterms:modified>
</cp:coreProperties>
</file>